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1122" r:id="rId3"/>
    <p:sldId id="1154" r:id="rId4"/>
    <p:sldId id="1118" r:id="rId5"/>
    <p:sldId id="1151" r:id="rId6"/>
    <p:sldId id="1244" r:id="rId7"/>
    <p:sldId id="1250" r:id="rId8"/>
    <p:sldId id="1251" r:id="rId9"/>
    <p:sldId id="1252" r:id="rId10"/>
    <p:sldId id="1253" r:id="rId11"/>
    <p:sldId id="1266" r:id="rId12"/>
    <p:sldId id="1255" r:id="rId13"/>
    <p:sldId id="1256" r:id="rId14"/>
    <p:sldId id="1258" r:id="rId15"/>
    <p:sldId id="1267" r:id="rId16"/>
    <p:sldId id="1248" r:id="rId17"/>
    <p:sldId id="1211" r:id="rId18"/>
    <p:sldId id="1109" r:id="rId19"/>
    <p:sldId id="1060" r:id="rId20"/>
    <p:sldId id="1233" r:id="rId21"/>
    <p:sldId id="1133" r:id="rId22"/>
    <p:sldId id="1268" r:id="rId23"/>
    <p:sldId id="1271" r:id="rId24"/>
    <p:sldId id="1108" r:id="rId25"/>
    <p:sldId id="1139" r:id="rId26"/>
    <p:sldId id="1270" r:id="rId27"/>
    <p:sldId id="1276" r:id="rId28"/>
    <p:sldId id="1045" r:id="rId29"/>
    <p:sldId id="1106" r:id="rId30"/>
    <p:sldId id="1093" r:id="rId31"/>
    <p:sldId id="1037" r:id="rId32"/>
    <p:sldId id="1091" r:id="rId33"/>
    <p:sldId id="1261" r:id="rId34"/>
    <p:sldId id="1163" r:id="rId35"/>
    <p:sldId id="1240" r:id="rId36"/>
    <p:sldId id="1241" r:id="rId37"/>
    <p:sldId id="1242" r:id="rId38"/>
    <p:sldId id="1262" r:id="rId39"/>
    <p:sldId id="1269" r:id="rId40"/>
    <p:sldId id="1156" r:id="rId41"/>
    <p:sldId id="1229" r:id="rId42"/>
    <p:sldId id="1046" r:id="rId43"/>
    <p:sldId id="1245" r:id="rId44"/>
    <p:sldId id="1246" r:id="rId45"/>
    <p:sldId id="1247" r:id="rId46"/>
    <p:sldId id="1114" r:id="rId47"/>
    <p:sldId id="1166" r:id="rId48"/>
    <p:sldId id="976" r:id="rId49"/>
    <p:sldId id="1148" r:id="rId50"/>
    <p:sldId id="1272" r:id="rId51"/>
    <p:sldId id="1278" r:id="rId52"/>
    <p:sldId id="1275" r:id="rId53"/>
    <p:sldId id="1273" r:id="rId54"/>
    <p:sldId id="1079" r:id="rId55"/>
    <p:sldId id="1227" r:id="rId56"/>
  </p:sldIdLst>
  <p:sldSz cx="9144000" cy="6858000" type="letter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D5"/>
    <a:srgbClr val="063DE8"/>
    <a:srgbClr val="FAFD00"/>
    <a:srgbClr val="890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9" autoAdjust="0"/>
    <p:restoredTop sz="96980" autoAdjust="0"/>
  </p:normalViewPr>
  <p:slideViewPr>
    <p:cSldViewPr snapToGrid="0">
      <p:cViewPr>
        <p:scale>
          <a:sx n="80" d="100"/>
          <a:sy n="80" d="100"/>
        </p:scale>
        <p:origin x="132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b="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0" i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10A52E9-FD18-4219-8DF5-7C61DD1AD9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049588" y="8685213"/>
            <a:ext cx="7588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34975" defTabSz="8683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68363" defTabSz="8683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03338" defTabSz="8683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36725" defTabSz="8683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939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511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083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655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lnSpc>
                <a:spcPct val="90000"/>
              </a:lnSpc>
              <a:defRPr/>
            </a:pPr>
            <a:r>
              <a:rPr lang="en-US" altLang="en-US" sz="1200" b="0" dirty="0">
                <a:latin typeface="Arial" charset="0"/>
                <a:cs typeface="+mn-cs"/>
              </a:rPr>
              <a:t>Page </a:t>
            </a:r>
            <a:fld id="{C3E04E27-487D-4988-ADB9-2536A25A706E}" type="slidenum">
              <a:rPr lang="en-US" altLang="en-US" sz="1200" b="0" smtClean="0">
                <a:latin typeface="Arial" charset="0"/>
                <a:cs typeface="+mn-cs"/>
              </a:rPr>
              <a:pPr algn="ctr" eaLnBrk="0" hangingPunct="0">
                <a:lnSpc>
                  <a:spcPct val="90000"/>
                </a:lnSpc>
                <a:defRPr/>
              </a:pPr>
              <a:t>‹#›</a:t>
            </a:fld>
            <a:endParaRPr lang="en-US" altLang="en-US" sz="1200" b="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345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8F235BA-670F-41E3-A9F1-9C0E575AB9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049588" y="8685213"/>
            <a:ext cx="7588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34975" defTabSz="8683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68363" defTabSz="8683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03338" defTabSz="8683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36725" defTabSz="8683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939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511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083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655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lnSpc>
                <a:spcPct val="90000"/>
              </a:lnSpc>
              <a:defRPr/>
            </a:pPr>
            <a:r>
              <a:rPr lang="en-US" altLang="en-US" sz="1200" b="0" dirty="0">
                <a:latin typeface="Arial" charset="0"/>
                <a:cs typeface="+mn-cs"/>
              </a:rPr>
              <a:t>Page </a:t>
            </a:r>
            <a:fld id="{6F79F03A-4A06-4472-9295-78B312E7ACDA}" type="slidenum">
              <a:rPr lang="en-US" altLang="en-US" sz="1200" b="0" smtClean="0">
                <a:latin typeface="Arial" charset="0"/>
                <a:cs typeface="+mn-cs"/>
              </a:rPr>
              <a:pPr algn="ctr" eaLnBrk="0" hangingPunct="0">
                <a:lnSpc>
                  <a:spcPct val="90000"/>
                </a:lnSpc>
                <a:defRPr/>
              </a:pPr>
              <a:t>‹#›</a:t>
            </a:fld>
            <a:endParaRPr lang="en-US" altLang="en-US" sz="1200" b="0" dirty="0">
              <a:latin typeface="Arial" charset="0"/>
              <a:cs typeface="+mn-cs"/>
            </a:endParaRPr>
          </a:p>
        </p:txBody>
      </p:sp>
      <p:sp>
        <p:nvSpPr>
          <p:cNvPr id="5837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540250" cy="340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Body Text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9599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C228E89-1305-448A-9BF3-56996581E05C}" type="slidenum">
              <a:rPr lang="en-US" altLang="en-US" sz="1000" b="0" smtClean="0">
                <a:latin typeface="Times New Roman" pitchFamily="18" charset="0"/>
              </a:rPr>
              <a:pPr>
                <a:defRPr/>
              </a:pPr>
              <a:t>1</a:t>
            </a:fld>
            <a:endParaRPr lang="en-US" altLang="en-US" sz="1000" b="0" dirty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2150"/>
            <a:ext cx="4538662" cy="3403600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D0EDCA2D-1994-4BC5-921E-8A7978CEA210}" type="slidenum">
              <a:rPr lang="en-US" altLang="en-US" sz="1000" b="0" smtClean="0">
                <a:latin typeface="Times New Roman" pitchFamily="18" charset="0"/>
              </a:rPr>
              <a:pPr>
                <a:defRPr/>
              </a:pPr>
              <a:t>2</a:t>
            </a:fld>
            <a:endParaRPr lang="en-US" altLang="en-US" sz="1000" b="0" dirty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tIns="46037" bIns="46037"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6042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2150"/>
            <a:ext cx="4538662" cy="34036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5A9ACAA-D50D-44FF-A2DA-10B626E80BE2}" type="slidenum">
              <a:rPr lang="en-US" altLang="en-US" sz="1000" b="0" smtClean="0">
                <a:latin typeface="Times New Roman" pitchFamily="18" charset="0"/>
              </a:rPr>
              <a:pPr>
                <a:defRPr/>
              </a:pPr>
              <a:t>11</a:t>
            </a:fld>
            <a:endParaRPr lang="en-US" altLang="en-US" sz="1000" b="0" dirty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tIns="46037" bIns="46037"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614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2150"/>
            <a:ext cx="4538662" cy="34036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CB77F1D-FEE3-4A89-9955-717B2C1F1794}" type="slidenum">
              <a:rPr lang="en-US" altLang="en-US" sz="1000" b="0" smtClean="0">
                <a:latin typeface="Times New Roman" pitchFamily="18" charset="0"/>
              </a:rPr>
              <a:pPr>
                <a:defRPr/>
              </a:pPr>
              <a:t>15</a:t>
            </a:fld>
            <a:endParaRPr lang="en-US" altLang="en-US" sz="1000" b="0" dirty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tIns="46037" bIns="46037"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624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2150"/>
            <a:ext cx="4538662" cy="34036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8D0C554-FA6D-4987-8AB8-B6A65CFA91F2}" type="slidenum">
              <a:rPr lang="en-US" altLang="en-US" sz="1000" b="0" smtClean="0">
                <a:latin typeface="Times New Roman" pitchFamily="18" charset="0"/>
              </a:rPr>
              <a:pPr>
                <a:defRPr/>
              </a:pPr>
              <a:t>22</a:t>
            </a:fld>
            <a:endParaRPr lang="en-US" altLang="en-US" sz="1000" b="0" dirty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tIns="46037" bIns="46037"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6349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2150"/>
            <a:ext cx="4538662" cy="34036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2CFFF378-7C1D-46E3-AAC2-397CA911BBF0}" type="slidenum">
              <a:rPr lang="en-US" altLang="en-US" sz="1000" b="0" smtClean="0">
                <a:latin typeface="Times New Roman" pitchFamily="18" charset="0"/>
              </a:rPr>
              <a:pPr>
                <a:defRPr/>
              </a:pPr>
              <a:t>39</a:t>
            </a:fld>
            <a:endParaRPr lang="en-US" altLang="en-US" sz="1000" b="0" dirty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tIns="46037" bIns="46037"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645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2150"/>
            <a:ext cx="4538662" cy="34036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0463" y="692150"/>
            <a:ext cx="4537075" cy="34036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 </a:t>
            </a:r>
            <a:r>
              <a:rPr lang="en-US" altLang="en-US" sz="1800">
                <a:solidFill>
                  <a:srgbClr val="444444"/>
                </a:solidFill>
                <a:latin typeface="Calibri" pitchFamily="34" charset="0"/>
              </a:rPr>
              <a:t>​</a:t>
            </a:r>
            <a:endParaRPr lang="en-US" altLang="en-US">
              <a:solidFill>
                <a:srgbClr val="444444"/>
              </a:solidFill>
              <a:latin typeface="Calibri" pitchFamily="34" charset="0"/>
            </a:endParaRPr>
          </a:p>
          <a:p>
            <a:r>
              <a:rPr lang="en-US" altLang="en-US" sz="1800">
                <a:solidFill>
                  <a:srgbClr val="444444"/>
                </a:solidFill>
                <a:latin typeface="Calibri" pitchFamily="34" charset="0"/>
              </a:rPr>
              <a:t>​</a:t>
            </a:r>
            <a:endParaRPr lang="en-US" altLang="en-US">
              <a:solidFill>
                <a:srgbClr val="444444"/>
              </a:solidFill>
              <a:latin typeface="Calibri" pitchFamily="34" charset="0"/>
            </a:endParaRP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097708-AA5E-41B5-A9FB-610D57318E4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ATS Proprietary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ATS Proprietary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fld id="{F599BF20-2E9F-4A87-AB91-AC43C16F39AA}" type="slidenum">
              <a:rPr lang="en-US" altLang="en-US" sz="1000" smtClean="0">
                <a:latin typeface="Times New Roman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t>55</a:t>
            </a:fld>
            <a:endParaRPr lang="en-US" altLang="en-US" sz="1000" dirty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2150"/>
            <a:ext cx="4537075" cy="3403600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07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08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375" y="374650"/>
            <a:ext cx="2165350" cy="5883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" y="374650"/>
            <a:ext cx="6346825" cy="5883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257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374650"/>
            <a:ext cx="6900863" cy="3905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2600" y="1243013"/>
            <a:ext cx="4043363" cy="5014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243013"/>
            <a:ext cx="4043362" cy="5014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25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34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59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243013"/>
            <a:ext cx="4043363" cy="5014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243013"/>
            <a:ext cx="4043362" cy="5014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7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43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35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1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76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84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" y="374650"/>
            <a:ext cx="69008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1243013"/>
            <a:ext cx="8239125" cy="501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8020050" y="6491288"/>
            <a:ext cx="1047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altLang="en-US" sz="1200" dirty="0">
                <a:cs typeface="+mn-cs"/>
              </a:rPr>
              <a:t> Page </a:t>
            </a:r>
            <a:fld id="{2E46E051-CF8D-40A1-B6AF-4FCAA71F1F8C}" type="slidenum">
              <a:rPr lang="en-US" altLang="en-US" sz="1200" smtClean="0">
                <a:cs typeface="+mn-cs"/>
              </a:rPr>
              <a:pPr eaLnBrk="0" hangingPunct="0">
                <a:defRPr/>
              </a:pPr>
              <a:t>‹#›</a:t>
            </a:fld>
            <a:endParaRPr lang="en-US" altLang="en-US" sz="1200" dirty="0">
              <a:cs typeface="+mn-cs"/>
            </a:endParaRPr>
          </a:p>
        </p:txBody>
      </p:sp>
      <p:sp>
        <p:nvSpPr>
          <p:cNvPr id="1031" name="Line 14"/>
          <p:cNvSpPr>
            <a:spLocks noChangeShapeType="1"/>
          </p:cNvSpPr>
          <p:nvPr/>
        </p:nvSpPr>
        <p:spPr bwMode="auto">
          <a:xfrm>
            <a:off x="0" y="876300"/>
            <a:ext cx="9144000" cy="0"/>
          </a:xfrm>
          <a:prstGeom prst="line">
            <a:avLst/>
          </a:prstGeom>
          <a:noFill/>
          <a:ln w="57150" cmpd="thickThin">
            <a:solidFill>
              <a:srgbClr val="063DE8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21"/>
          <p:cNvSpPr>
            <a:spLocks noChangeArrowheads="1"/>
          </p:cNvSpPr>
          <p:nvPr/>
        </p:nvSpPr>
        <p:spPr bwMode="auto">
          <a:xfrm>
            <a:off x="7061200" y="3175"/>
            <a:ext cx="17843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altLang="en-US" sz="3200" i="1" baseline="6000" dirty="0">
                <a:solidFill>
                  <a:srgbClr val="063DE8"/>
                </a:solidFill>
                <a:cs typeface="+mn-cs"/>
              </a:rPr>
              <a:t>Russ Haynal</a:t>
            </a:r>
          </a:p>
        </p:txBody>
      </p:sp>
      <p:sp>
        <p:nvSpPr>
          <p:cNvPr id="1033" name="Line 22"/>
          <p:cNvSpPr>
            <a:spLocks noChangeShapeType="1"/>
          </p:cNvSpPr>
          <p:nvPr/>
        </p:nvSpPr>
        <p:spPr bwMode="auto">
          <a:xfrm flipV="1">
            <a:off x="6838950" y="58738"/>
            <a:ext cx="0" cy="781050"/>
          </a:xfrm>
          <a:prstGeom prst="line">
            <a:avLst/>
          </a:prstGeom>
          <a:noFill/>
          <a:ln w="47625" cmpd="thickThin">
            <a:solidFill>
              <a:srgbClr val="063DE8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23"/>
          <p:cNvSpPr>
            <a:spLocks noChangeArrowheads="1"/>
          </p:cNvSpPr>
          <p:nvPr/>
        </p:nvSpPr>
        <p:spPr bwMode="auto">
          <a:xfrm>
            <a:off x="7559675" y="452438"/>
            <a:ext cx="1358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altLang="en-US" sz="1000" dirty="0">
                <a:cs typeface="+mn-cs"/>
              </a:rPr>
              <a:t>/navigators.com/</a:t>
            </a:r>
          </a:p>
        </p:txBody>
      </p:sp>
      <p:sp>
        <p:nvSpPr>
          <p:cNvPr id="1035" name="Rectangle 24"/>
          <p:cNvSpPr>
            <a:spLocks noChangeArrowheads="1"/>
          </p:cNvSpPr>
          <p:nvPr/>
        </p:nvSpPr>
        <p:spPr bwMode="auto">
          <a:xfrm>
            <a:off x="7005638" y="276225"/>
            <a:ext cx="1928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1000" dirty="0">
                <a:cs typeface="+mn-cs"/>
              </a:rPr>
              <a:t>Internet Instructor &amp; Speaker</a:t>
            </a:r>
          </a:p>
        </p:txBody>
      </p:sp>
      <p:sp>
        <p:nvSpPr>
          <p:cNvPr id="1036" name="Rectangle 25"/>
          <p:cNvSpPr>
            <a:spLocks noChangeArrowheads="1"/>
          </p:cNvSpPr>
          <p:nvPr/>
        </p:nvSpPr>
        <p:spPr bwMode="auto">
          <a:xfrm>
            <a:off x="7234238" y="455613"/>
            <a:ext cx="5032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altLang="en-US" sz="1000" dirty="0">
                <a:cs typeface="+mn-cs"/>
              </a:rPr>
              <a:t>http:/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03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03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defTabSz="903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defTabSz="903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defTabSz="903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defTabSz="903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defTabSz="903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defTabSz="903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defTabSz="903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2575" indent="-282575" algn="l" defTabSz="9032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3838" algn="l" defTabSz="9032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960438" indent="-225425" algn="l" defTabSz="9032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243013" indent="-168275" algn="l" defTabSz="9032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4pPr>
      <a:lvl5pPr marL="1527175" indent="-169863" algn="l" defTabSz="9032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5pPr>
      <a:lvl6pPr marL="1984375" indent="-169863" algn="l" defTabSz="9032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6pPr>
      <a:lvl7pPr marL="2441575" indent="-169863" algn="l" defTabSz="9032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7pPr>
      <a:lvl8pPr marL="2898775" indent="-169863" algn="l" defTabSz="9032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8pPr>
      <a:lvl9pPr marL="3355975" indent="-169863" algn="l" defTabSz="9032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image" Target="../media/image8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jpeg"/><Relationship Id="rId7" Type="http://schemas.openxmlformats.org/officeDocument/2006/relationships/image" Target="../media/image21.wmf"/><Relationship Id="rId12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3.jpeg"/><Relationship Id="rId5" Type="http://schemas.openxmlformats.org/officeDocument/2006/relationships/image" Target="../media/image20.wmf"/><Relationship Id="rId10" Type="http://schemas.openxmlformats.org/officeDocument/2006/relationships/image" Target="../media/image32.png"/><Relationship Id="rId4" Type="http://schemas.openxmlformats.org/officeDocument/2006/relationships/image" Target="../media/image24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1.jpeg"/><Relationship Id="rId7" Type="http://schemas.openxmlformats.org/officeDocument/2006/relationships/image" Target="../media/image104.w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31.jpeg"/><Relationship Id="rId4" Type="http://schemas.openxmlformats.org/officeDocument/2006/relationships/image" Target="../media/image102.png"/><Relationship Id="rId9" Type="http://schemas.openxmlformats.org/officeDocument/2006/relationships/image" Target="../media/image10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jpeg"/><Relationship Id="rId7" Type="http://schemas.openxmlformats.org/officeDocument/2006/relationships/image" Target="../media/image24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7.jpeg"/><Relationship Id="rId4" Type="http://schemas.openxmlformats.org/officeDocument/2006/relationships/image" Target="../media/image20.wmf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3168650"/>
            <a:ext cx="12858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3421063"/>
            <a:ext cx="20669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95263" y="219075"/>
            <a:ext cx="8820150" cy="61896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2053" name="Rectangle 13"/>
          <p:cNvSpPr>
            <a:spLocks noChangeArrowheads="1"/>
          </p:cNvSpPr>
          <p:nvPr/>
        </p:nvSpPr>
        <p:spPr bwMode="auto">
          <a:xfrm>
            <a:off x="6989763" y="6038850"/>
            <a:ext cx="204543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dirty="0"/>
              <a:t>Revision 02/2026</a:t>
            </a:r>
          </a:p>
        </p:txBody>
      </p:sp>
      <p:graphicFrame>
        <p:nvGraphicFramePr>
          <p:cNvPr id="2054" name="Object 35"/>
          <p:cNvGraphicFramePr>
            <a:graphicFrameLocks noChangeAspect="1"/>
          </p:cNvGraphicFramePr>
          <p:nvPr/>
        </p:nvGraphicFramePr>
        <p:xfrm>
          <a:off x="5110163" y="3295650"/>
          <a:ext cx="3641725" cy="274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871472" imgH="1673352" progId="MS_ClipArt_Gallery.2">
                  <p:embed/>
                </p:oleObj>
              </mc:Choice>
              <mc:Fallback>
                <p:oleObj name="Clip" r:id="rId5" imgW="1871472" imgH="1673352" progId="MS_ClipArt_Gallery.2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3295650"/>
                        <a:ext cx="3641725" cy="274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Line 36"/>
          <p:cNvSpPr>
            <a:spLocks noChangeShapeType="1"/>
          </p:cNvSpPr>
          <p:nvPr/>
        </p:nvSpPr>
        <p:spPr bwMode="auto">
          <a:xfrm flipH="1" flipV="1">
            <a:off x="4406900" y="2382838"/>
            <a:ext cx="1120775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37"/>
          <p:cNvSpPr>
            <a:spLocks noChangeShapeType="1"/>
          </p:cNvSpPr>
          <p:nvPr/>
        </p:nvSpPr>
        <p:spPr bwMode="auto">
          <a:xfrm flipH="1" flipV="1">
            <a:off x="2219325" y="3168650"/>
            <a:ext cx="3192463" cy="115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38"/>
          <p:cNvSpPr>
            <a:spLocks noChangeShapeType="1"/>
          </p:cNvSpPr>
          <p:nvPr/>
        </p:nvSpPr>
        <p:spPr bwMode="auto">
          <a:xfrm flipH="1">
            <a:off x="3233738" y="3284538"/>
            <a:ext cx="2293937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Text Box 54"/>
          <p:cNvSpPr txBox="1">
            <a:spLocks noChangeArrowheads="1"/>
          </p:cNvSpPr>
          <p:nvPr/>
        </p:nvSpPr>
        <p:spPr bwMode="auto">
          <a:xfrm>
            <a:off x="152400" y="6408738"/>
            <a:ext cx="652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Note: If you send me an email, put “internet training” in the e-mail's subject</a:t>
            </a:r>
          </a:p>
        </p:txBody>
      </p:sp>
      <p:sp>
        <p:nvSpPr>
          <p:cNvPr id="2059" name="Rectangle 55"/>
          <p:cNvSpPr>
            <a:spLocks noChangeArrowheads="1"/>
          </p:cNvSpPr>
          <p:nvPr/>
        </p:nvSpPr>
        <p:spPr bwMode="auto">
          <a:xfrm>
            <a:off x="7059613" y="6497638"/>
            <a:ext cx="20335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900" b="0"/>
              <a:t>Copyright ©  Information Navigators </a:t>
            </a:r>
          </a:p>
        </p:txBody>
      </p:sp>
      <p:pic>
        <p:nvPicPr>
          <p:cNvPr id="2060" name="Picture 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3911">
            <a:off x="5435600" y="2922588"/>
            <a:ext cx="1308100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6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048000"/>
            <a:ext cx="12588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7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1470025"/>
            <a:ext cx="18478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28" descr="C:\Download\presentation\clip_art\Icon Pack\JPG_Internet Icon Pack\Regular\128x128\Internet Secur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32067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9" descr="https://static.securityintelligence.com/uploads/2015/07/Internet-of-Thing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2338388"/>
            <a:ext cx="10334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9" descr="C:\Download\presentation\clip_art\Icon Pack\JPG_Internet Icon Pack\Regular\72x72\Online Burglar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66713"/>
            <a:ext cx="969963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Line 36"/>
          <p:cNvSpPr>
            <a:spLocks noChangeShapeType="1"/>
          </p:cNvSpPr>
          <p:nvPr/>
        </p:nvSpPr>
        <p:spPr bwMode="auto">
          <a:xfrm flipH="1" flipV="1">
            <a:off x="2862263" y="2679700"/>
            <a:ext cx="2665412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36"/>
          <p:cNvSpPr>
            <a:spLocks noChangeShapeType="1"/>
          </p:cNvSpPr>
          <p:nvPr/>
        </p:nvSpPr>
        <p:spPr bwMode="auto">
          <a:xfrm flipH="1" flipV="1">
            <a:off x="5213350" y="2205038"/>
            <a:ext cx="314325" cy="1147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68" name="Picture 3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423988"/>
            <a:ext cx="10572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3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4071938"/>
            <a:ext cx="38830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377950"/>
            <a:ext cx="266223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Rectangle 2"/>
          <p:cNvSpPr>
            <a:spLocks noChangeArrowheads="1"/>
          </p:cNvSpPr>
          <p:nvPr/>
        </p:nvSpPr>
        <p:spPr bwMode="auto">
          <a:xfrm>
            <a:off x="836613" y="239713"/>
            <a:ext cx="737235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12" tIns="42862" rIns="87312" bIns="42862">
            <a:spAutoFit/>
          </a:bodyPr>
          <a:lstStyle>
            <a:lvl1pPr defTabSz="85883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5883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5883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5883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5883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5883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5883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5883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5883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3200"/>
              <a:t>Hidden Universes /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3200"/>
              <a:t>Security and Privacy Issues</a:t>
            </a:r>
          </a:p>
        </p:txBody>
      </p:sp>
      <p:sp>
        <p:nvSpPr>
          <p:cNvPr id="2072" name="Rectangle 2"/>
          <p:cNvSpPr>
            <a:spLocks noChangeArrowheads="1"/>
          </p:cNvSpPr>
          <p:nvPr/>
        </p:nvSpPr>
        <p:spPr bwMode="auto">
          <a:xfrm>
            <a:off x="7702550" y="1674813"/>
            <a:ext cx="1012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Day #3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182563"/>
            <a:ext cx="7062788" cy="666750"/>
          </a:xfrm>
        </p:spPr>
        <p:txBody>
          <a:bodyPr/>
          <a:lstStyle/>
          <a:p>
            <a:r>
              <a:rPr lang="en-US" altLang="en-US" sz="2400"/>
              <a:t>A special note about wireless networks</a:t>
            </a:r>
            <a:br>
              <a:rPr lang="en-US" altLang="en-US" sz="2800"/>
            </a:br>
            <a:r>
              <a:rPr lang="en-US" altLang="en-US" sz="2400"/>
              <a:t>(are you sure, you can’t install a wire?)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949325"/>
            <a:ext cx="8780462" cy="2897188"/>
          </a:xfrm>
        </p:spPr>
        <p:txBody>
          <a:bodyPr/>
          <a:lstStyle/>
          <a:p>
            <a:r>
              <a:rPr lang="en-US" altLang="en-US" sz="2000"/>
              <a:t>Remote “guests” may connect into your local network</a:t>
            </a:r>
          </a:p>
          <a:p>
            <a:r>
              <a:rPr lang="en-US" altLang="en-US" sz="2000"/>
              <a:t>Wireless networking standards are always evolving:  </a:t>
            </a:r>
            <a:br>
              <a:rPr lang="en-US" altLang="en-US" sz="2000"/>
            </a:br>
            <a:r>
              <a:rPr lang="en-US" altLang="en-US" sz="2000"/>
              <a:t>802.11b, 802.11g, 802.11n, 802.11ac, 802.11ax</a:t>
            </a:r>
          </a:p>
          <a:p>
            <a:r>
              <a:rPr lang="en-US" altLang="en-US" sz="2000"/>
              <a:t>WEP (Wireless Equivalent Privacy) has a weakness in its algorithm.  WEP can easily be compromised using free shareware</a:t>
            </a:r>
            <a:br>
              <a:rPr lang="en-US" altLang="en-US" sz="2000"/>
            </a:br>
            <a:r>
              <a:rPr lang="en-US" altLang="en-US" sz="2000"/>
              <a:t>WPA / WPA2 /  WPA3  (WIFI Protected Access) adds  security </a:t>
            </a:r>
          </a:p>
        </p:txBody>
      </p:sp>
      <p:pic>
        <p:nvPicPr>
          <p:cNvPr id="11268" name="Picture 4" descr="wireless_ro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28987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surfbo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486150"/>
            <a:ext cx="4349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0" name="AutoShape 6"/>
          <p:cNvCxnSpPr>
            <a:cxnSpLocks noChangeShapeType="1"/>
            <a:stCxn id="11269" idx="3"/>
            <a:endCxn id="11272" idx="1"/>
          </p:cNvCxnSpPr>
          <p:nvPr/>
        </p:nvCxnSpPr>
        <p:spPr bwMode="auto">
          <a:xfrm>
            <a:off x="2273300" y="3881438"/>
            <a:ext cx="1100138" cy="442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468688" y="4425950"/>
            <a:ext cx="8461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Router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4184650"/>
            <a:ext cx="10414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 descr="j02978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4699000"/>
            <a:ext cx="9159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4" name="AutoShape 10"/>
          <p:cNvCxnSpPr>
            <a:cxnSpLocks noChangeShapeType="1"/>
            <a:stCxn id="11272" idx="3"/>
            <a:endCxn id="11273" idx="1"/>
          </p:cNvCxnSpPr>
          <p:nvPr/>
        </p:nvCxnSpPr>
        <p:spPr bwMode="auto">
          <a:xfrm>
            <a:off x="4414838" y="4324350"/>
            <a:ext cx="460375" cy="733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3816350" y="3724275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276" name="Object 12"/>
          <p:cNvGraphicFramePr>
            <a:graphicFrameLocks/>
          </p:cNvGraphicFramePr>
          <p:nvPr/>
        </p:nvGraphicFramePr>
        <p:xfrm>
          <a:off x="209550" y="3292475"/>
          <a:ext cx="8747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408176" imgH="1387145" progId="MS_ClipArt_Gallery.2">
                  <p:embed/>
                </p:oleObj>
              </mc:Choice>
              <mc:Fallback>
                <p:oleObj name="Clip" r:id="rId6" imgW="1408176" imgH="1387145" progId="MS_ClipArt_Gallery.2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3292475"/>
                        <a:ext cx="874713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28600" y="4298950"/>
            <a:ext cx="930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ISP /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Internet</a:t>
            </a:r>
          </a:p>
        </p:txBody>
      </p:sp>
      <p:cxnSp>
        <p:nvCxnSpPr>
          <p:cNvPr id="11278" name="AutoShape 14"/>
          <p:cNvCxnSpPr>
            <a:cxnSpLocks noChangeShapeType="1"/>
            <a:endCxn id="11269" idx="1"/>
          </p:cNvCxnSpPr>
          <p:nvPr/>
        </p:nvCxnSpPr>
        <p:spPr bwMode="auto">
          <a:xfrm>
            <a:off x="1084263" y="3810000"/>
            <a:ext cx="754062" cy="714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79" name="Freeform 15"/>
          <p:cNvSpPr>
            <a:spLocks/>
          </p:cNvSpPr>
          <p:nvPr/>
        </p:nvSpPr>
        <p:spPr bwMode="auto">
          <a:xfrm>
            <a:off x="4264025" y="2898775"/>
            <a:ext cx="123825" cy="333375"/>
          </a:xfrm>
          <a:custGeom>
            <a:avLst/>
            <a:gdLst>
              <a:gd name="T0" fmla="*/ 0 w 78"/>
              <a:gd name="T1" fmla="*/ 0 h 210"/>
              <a:gd name="T2" fmla="*/ 2147483647 w 78"/>
              <a:gd name="T3" fmla="*/ 2147483647 h 210"/>
              <a:gd name="T4" fmla="*/ 2147483647 w 78"/>
              <a:gd name="T5" fmla="*/ 2147483647 h 210"/>
              <a:gd name="T6" fmla="*/ 2147483647 w 78"/>
              <a:gd name="T7" fmla="*/ 2147483647 h 210"/>
              <a:gd name="T8" fmla="*/ 2147483647 w 78"/>
              <a:gd name="T9" fmla="*/ 2147483647 h 210"/>
              <a:gd name="T10" fmla="*/ 2147483647 w 78"/>
              <a:gd name="T11" fmla="*/ 2147483647 h 2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8" h="210">
                <a:moveTo>
                  <a:pt x="0" y="0"/>
                </a:moveTo>
                <a:cubicBezTo>
                  <a:pt x="12" y="8"/>
                  <a:pt x="24" y="16"/>
                  <a:pt x="36" y="24"/>
                </a:cubicBezTo>
                <a:cubicBezTo>
                  <a:pt x="42" y="28"/>
                  <a:pt x="54" y="36"/>
                  <a:pt x="54" y="36"/>
                </a:cubicBezTo>
                <a:cubicBezTo>
                  <a:pt x="65" y="52"/>
                  <a:pt x="78" y="90"/>
                  <a:pt x="78" y="90"/>
                </a:cubicBezTo>
                <a:cubicBezTo>
                  <a:pt x="76" y="120"/>
                  <a:pt x="77" y="150"/>
                  <a:pt x="72" y="180"/>
                </a:cubicBezTo>
                <a:cubicBezTo>
                  <a:pt x="70" y="194"/>
                  <a:pt x="42" y="210"/>
                  <a:pt x="42" y="21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Freeform 16"/>
          <p:cNvSpPr>
            <a:spLocks/>
          </p:cNvSpPr>
          <p:nvPr/>
        </p:nvSpPr>
        <p:spPr bwMode="auto">
          <a:xfrm>
            <a:off x="4340225" y="2832100"/>
            <a:ext cx="152400" cy="504825"/>
          </a:xfrm>
          <a:custGeom>
            <a:avLst/>
            <a:gdLst>
              <a:gd name="T0" fmla="*/ 0 w 78"/>
              <a:gd name="T1" fmla="*/ 0 h 210"/>
              <a:gd name="T2" fmla="*/ 2147483647 w 78"/>
              <a:gd name="T3" fmla="*/ 2147483647 h 210"/>
              <a:gd name="T4" fmla="*/ 2147483647 w 78"/>
              <a:gd name="T5" fmla="*/ 2147483647 h 210"/>
              <a:gd name="T6" fmla="*/ 2147483647 w 78"/>
              <a:gd name="T7" fmla="*/ 2147483647 h 210"/>
              <a:gd name="T8" fmla="*/ 2147483647 w 78"/>
              <a:gd name="T9" fmla="*/ 2147483647 h 210"/>
              <a:gd name="T10" fmla="*/ 2147483647 w 78"/>
              <a:gd name="T11" fmla="*/ 2147483647 h 2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8" h="210">
                <a:moveTo>
                  <a:pt x="0" y="0"/>
                </a:moveTo>
                <a:cubicBezTo>
                  <a:pt x="12" y="8"/>
                  <a:pt x="24" y="16"/>
                  <a:pt x="36" y="24"/>
                </a:cubicBezTo>
                <a:cubicBezTo>
                  <a:pt x="42" y="28"/>
                  <a:pt x="54" y="36"/>
                  <a:pt x="54" y="36"/>
                </a:cubicBezTo>
                <a:cubicBezTo>
                  <a:pt x="65" y="52"/>
                  <a:pt x="78" y="90"/>
                  <a:pt x="78" y="90"/>
                </a:cubicBezTo>
                <a:cubicBezTo>
                  <a:pt x="76" y="120"/>
                  <a:pt x="77" y="150"/>
                  <a:pt x="72" y="180"/>
                </a:cubicBezTo>
                <a:cubicBezTo>
                  <a:pt x="70" y="194"/>
                  <a:pt x="42" y="210"/>
                  <a:pt x="42" y="21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Freeform 17"/>
          <p:cNvSpPr>
            <a:spLocks/>
          </p:cNvSpPr>
          <p:nvPr/>
        </p:nvSpPr>
        <p:spPr bwMode="auto">
          <a:xfrm>
            <a:off x="4235450" y="2927350"/>
            <a:ext cx="57150" cy="238125"/>
          </a:xfrm>
          <a:custGeom>
            <a:avLst/>
            <a:gdLst>
              <a:gd name="T0" fmla="*/ 0 w 78"/>
              <a:gd name="T1" fmla="*/ 0 h 210"/>
              <a:gd name="T2" fmla="*/ 2147483647 w 78"/>
              <a:gd name="T3" fmla="*/ 2147483647 h 210"/>
              <a:gd name="T4" fmla="*/ 2147483647 w 78"/>
              <a:gd name="T5" fmla="*/ 2147483647 h 210"/>
              <a:gd name="T6" fmla="*/ 2147483647 w 78"/>
              <a:gd name="T7" fmla="*/ 2147483647 h 210"/>
              <a:gd name="T8" fmla="*/ 2147483647 w 78"/>
              <a:gd name="T9" fmla="*/ 2147483647 h 210"/>
              <a:gd name="T10" fmla="*/ 2147483647 w 78"/>
              <a:gd name="T11" fmla="*/ 2147483647 h 2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8" h="210">
                <a:moveTo>
                  <a:pt x="0" y="0"/>
                </a:moveTo>
                <a:cubicBezTo>
                  <a:pt x="12" y="8"/>
                  <a:pt x="24" y="16"/>
                  <a:pt x="36" y="24"/>
                </a:cubicBezTo>
                <a:cubicBezTo>
                  <a:pt x="42" y="28"/>
                  <a:pt x="54" y="36"/>
                  <a:pt x="54" y="36"/>
                </a:cubicBezTo>
                <a:cubicBezTo>
                  <a:pt x="65" y="52"/>
                  <a:pt x="78" y="90"/>
                  <a:pt x="78" y="90"/>
                </a:cubicBezTo>
                <a:cubicBezTo>
                  <a:pt x="76" y="120"/>
                  <a:pt x="77" y="150"/>
                  <a:pt x="72" y="180"/>
                </a:cubicBezTo>
                <a:cubicBezTo>
                  <a:pt x="70" y="194"/>
                  <a:pt x="42" y="210"/>
                  <a:pt x="42" y="21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>
            <a:off x="4875213" y="3043238"/>
            <a:ext cx="166687" cy="204787"/>
          </a:xfrm>
          <a:custGeom>
            <a:avLst/>
            <a:gdLst>
              <a:gd name="T0" fmla="*/ 2147483647 w 105"/>
              <a:gd name="T1" fmla="*/ 2147483647 h 129"/>
              <a:gd name="T2" fmla="*/ 2147483647 w 105"/>
              <a:gd name="T3" fmla="*/ 2147483647 h 129"/>
              <a:gd name="T4" fmla="*/ 2147483647 w 105"/>
              <a:gd name="T5" fmla="*/ 2147483647 h 129"/>
              <a:gd name="T6" fmla="*/ 2147483647 w 105"/>
              <a:gd name="T7" fmla="*/ 2147483647 h 129"/>
              <a:gd name="T8" fmla="*/ 2147483647 w 105"/>
              <a:gd name="T9" fmla="*/ 2147483647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129">
                <a:moveTo>
                  <a:pt x="105" y="9"/>
                </a:moveTo>
                <a:cubicBezTo>
                  <a:pt x="80" y="1"/>
                  <a:pt x="89" y="0"/>
                  <a:pt x="57" y="9"/>
                </a:cubicBezTo>
                <a:cubicBezTo>
                  <a:pt x="45" y="12"/>
                  <a:pt x="21" y="21"/>
                  <a:pt x="21" y="21"/>
                </a:cubicBezTo>
                <a:cubicBezTo>
                  <a:pt x="9" y="57"/>
                  <a:pt x="0" y="69"/>
                  <a:pt x="15" y="111"/>
                </a:cubicBezTo>
                <a:cubicBezTo>
                  <a:pt x="20" y="124"/>
                  <a:pt x="51" y="129"/>
                  <a:pt x="51" y="12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4770438" y="2947988"/>
            <a:ext cx="176212" cy="338137"/>
          </a:xfrm>
          <a:custGeom>
            <a:avLst/>
            <a:gdLst>
              <a:gd name="T0" fmla="*/ 2147483647 w 105"/>
              <a:gd name="T1" fmla="*/ 2147483647 h 129"/>
              <a:gd name="T2" fmla="*/ 2147483647 w 105"/>
              <a:gd name="T3" fmla="*/ 2147483647 h 129"/>
              <a:gd name="T4" fmla="*/ 2147483647 w 105"/>
              <a:gd name="T5" fmla="*/ 2147483647 h 129"/>
              <a:gd name="T6" fmla="*/ 2147483647 w 105"/>
              <a:gd name="T7" fmla="*/ 2147483647 h 129"/>
              <a:gd name="T8" fmla="*/ 2147483647 w 105"/>
              <a:gd name="T9" fmla="*/ 2147483647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129">
                <a:moveTo>
                  <a:pt x="105" y="9"/>
                </a:moveTo>
                <a:cubicBezTo>
                  <a:pt x="80" y="1"/>
                  <a:pt x="89" y="0"/>
                  <a:pt x="57" y="9"/>
                </a:cubicBezTo>
                <a:cubicBezTo>
                  <a:pt x="45" y="12"/>
                  <a:pt x="21" y="21"/>
                  <a:pt x="21" y="21"/>
                </a:cubicBezTo>
                <a:cubicBezTo>
                  <a:pt x="9" y="57"/>
                  <a:pt x="0" y="69"/>
                  <a:pt x="15" y="111"/>
                </a:cubicBezTo>
                <a:cubicBezTo>
                  <a:pt x="20" y="124"/>
                  <a:pt x="51" y="129"/>
                  <a:pt x="51" y="12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Freeform 20"/>
          <p:cNvSpPr>
            <a:spLocks/>
          </p:cNvSpPr>
          <p:nvPr/>
        </p:nvSpPr>
        <p:spPr bwMode="auto">
          <a:xfrm>
            <a:off x="4706938" y="2871788"/>
            <a:ext cx="195262" cy="471487"/>
          </a:xfrm>
          <a:custGeom>
            <a:avLst/>
            <a:gdLst>
              <a:gd name="T0" fmla="*/ 2147483647 w 105"/>
              <a:gd name="T1" fmla="*/ 2147483647 h 129"/>
              <a:gd name="T2" fmla="*/ 2147483647 w 105"/>
              <a:gd name="T3" fmla="*/ 2147483647 h 129"/>
              <a:gd name="T4" fmla="*/ 2147483647 w 105"/>
              <a:gd name="T5" fmla="*/ 2147483647 h 129"/>
              <a:gd name="T6" fmla="*/ 2147483647 w 105"/>
              <a:gd name="T7" fmla="*/ 2147483647 h 129"/>
              <a:gd name="T8" fmla="*/ 2147483647 w 105"/>
              <a:gd name="T9" fmla="*/ 2147483647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129">
                <a:moveTo>
                  <a:pt x="105" y="9"/>
                </a:moveTo>
                <a:cubicBezTo>
                  <a:pt x="80" y="1"/>
                  <a:pt x="89" y="0"/>
                  <a:pt x="57" y="9"/>
                </a:cubicBezTo>
                <a:cubicBezTo>
                  <a:pt x="45" y="12"/>
                  <a:pt x="21" y="21"/>
                  <a:pt x="21" y="21"/>
                </a:cubicBezTo>
                <a:cubicBezTo>
                  <a:pt x="9" y="57"/>
                  <a:pt x="0" y="69"/>
                  <a:pt x="15" y="111"/>
                </a:cubicBezTo>
                <a:cubicBezTo>
                  <a:pt x="20" y="124"/>
                  <a:pt x="51" y="129"/>
                  <a:pt x="51" y="12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2795588"/>
            <a:ext cx="8191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6" name="Picture 22" descr="external_noteboo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908300"/>
            <a:ext cx="13335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7" name="Line 23"/>
          <p:cNvSpPr>
            <a:spLocks noChangeShapeType="1"/>
          </p:cNvSpPr>
          <p:nvPr/>
        </p:nvSpPr>
        <p:spPr bwMode="auto">
          <a:xfrm flipH="1">
            <a:off x="7553325" y="3498850"/>
            <a:ext cx="266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7366000" y="3967163"/>
            <a:ext cx="16843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Neighbor’s computer /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smartphone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2600325" y="2862263"/>
            <a:ext cx="1030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Wireless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Router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1465263" y="4260850"/>
            <a:ext cx="1311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Broadband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Modem</a:t>
            </a: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getting_connected.html</a:t>
            </a:r>
          </a:p>
        </p:txBody>
      </p:sp>
      <p:pic>
        <p:nvPicPr>
          <p:cNvPr id="11292" name="Picture 28" descr="external_noteboo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828925"/>
            <a:ext cx="866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139700" y="5495925"/>
            <a:ext cx="8991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/>
              <a:t>Comcast Modems are now Public WIFI Hotspots!</a:t>
            </a:r>
          </a:p>
          <a:p>
            <a:pPr>
              <a:buFontTx/>
              <a:buNone/>
            </a:pPr>
            <a:r>
              <a:rPr lang="en-US" altLang="en-US" sz="2400"/>
              <a:t>Read the manual for your router and UPDATE the firmware</a:t>
            </a:r>
          </a:p>
        </p:txBody>
      </p:sp>
      <p:pic>
        <p:nvPicPr>
          <p:cNvPr id="11294" name="Picture 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2870200"/>
            <a:ext cx="2682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</p:pic>
      <p:pic>
        <p:nvPicPr>
          <p:cNvPr id="11295" name="Picture 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3000375"/>
            <a:ext cx="2698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</p:pic>
      <p:pic>
        <p:nvPicPr>
          <p:cNvPr id="11296" name="Picture 34" descr="Image result for flat screen tv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3724275"/>
            <a:ext cx="8620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7" name="Freeform 18"/>
          <p:cNvSpPr>
            <a:spLocks/>
          </p:cNvSpPr>
          <p:nvPr/>
        </p:nvSpPr>
        <p:spPr bwMode="auto">
          <a:xfrm>
            <a:off x="4938713" y="3627438"/>
            <a:ext cx="166687" cy="204787"/>
          </a:xfrm>
          <a:custGeom>
            <a:avLst/>
            <a:gdLst>
              <a:gd name="T0" fmla="*/ 2147483647 w 105"/>
              <a:gd name="T1" fmla="*/ 2147483647 h 129"/>
              <a:gd name="T2" fmla="*/ 2147483647 w 105"/>
              <a:gd name="T3" fmla="*/ 2147483647 h 129"/>
              <a:gd name="T4" fmla="*/ 2147483647 w 105"/>
              <a:gd name="T5" fmla="*/ 2147483647 h 129"/>
              <a:gd name="T6" fmla="*/ 2147483647 w 105"/>
              <a:gd name="T7" fmla="*/ 2147483647 h 129"/>
              <a:gd name="T8" fmla="*/ 2147483647 w 105"/>
              <a:gd name="T9" fmla="*/ 2147483647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129">
                <a:moveTo>
                  <a:pt x="105" y="9"/>
                </a:moveTo>
                <a:cubicBezTo>
                  <a:pt x="80" y="1"/>
                  <a:pt x="89" y="0"/>
                  <a:pt x="57" y="9"/>
                </a:cubicBezTo>
                <a:cubicBezTo>
                  <a:pt x="45" y="12"/>
                  <a:pt x="21" y="21"/>
                  <a:pt x="21" y="21"/>
                </a:cubicBezTo>
                <a:cubicBezTo>
                  <a:pt x="9" y="57"/>
                  <a:pt x="0" y="69"/>
                  <a:pt x="15" y="111"/>
                </a:cubicBezTo>
                <a:cubicBezTo>
                  <a:pt x="20" y="124"/>
                  <a:pt x="51" y="129"/>
                  <a:pt x="51" y="12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Freeform 19"/>
          <p:cNvSpPr>
            <a:spLocks/>
          </p:cNvSpPr>
          <p:nvPr/>
        </p:nvSpPr>
        <p:spPr bwMode="auto">
          <a:xfrm>
            <a:off x="4884738" y="3557588"/>
            <a:ext cx="176212" cy="338137"/>
          </a:xfrm>
          <a:custGeom>
            <a:avLst/>
            <a:gdLst>
              <a:gd name="T0" fmla="*/ 2147483647 w 105"/>
              <a:gd name="T1" fmla="*/ 2147483647 h 129"/>
              <a:gd name="T2" fmla="*/ 2147483647 w 105"/>
              <a:gd name="T3" fmla="*/ 2147483647 h 129"/>
              <a:gd name="T4" fmla="*/ 2147483647 w 105"/>
              <a:gd name="T5" fmla="*/ 2147483647 h 129"/>
              <a:gd name="T6" fmla="*/ 2147483647 w 105"/>
              <a:gd name="T7" fmla="*/ 2147483647 h 129"/>
              <a:gd name="T8" fmla="*/ 2147483647 w 105"/>
              <a:gd name="T9" fmla="*/ 2147483647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129">
                <a:moveTo>
                  <a:pt x="105" y="9"/>
                </a:moveTo>
                <a:cubicBezTo>
                  <a:pt x="80" y="1"/>
                  <a:pt x="89" y="0"/>
                  <a:pt x="57" y="9"/>
                </a:cubicBezTo>
                <a:cubicBezTo>
                  <a:pt x="45" y="12"/>
                  <a:pt x="21" y="21"/>
                  <a:pt x="21" y="21"/>
                </a:cubicBezTo>
                <a:cubicBezTo>
                  <a:pt x="9" y="57"/>
                  <a:pt x="0" y="69"/>
                  <a:pt x="15" y="111"/>
                </a:cubicBezTo>
                <a:cubicBezTo>
                  <a:pt x="20" y="124"/>
                  <a:pt x="51" y="129"/>
                  <a:pt x="51" y="12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Freeform 20"/>
          <p:cNvSpPr>
            <a:spLocks/>
          </p:cNvSpPr>
          <p:nvPr/>
        </p:nvSpPr>
        <p:spPr bwMode="auto">
          <a:xfrm>
            <a:off x="4833938" y="3468688"/>
            <a:ext cx="195262" cy="471487"/>
          </a:xfrm>
          <a:custGeom>
            <a:avLst/>
            <a:gdLst>
              <a:gd name="T0" fmla="*/ 2147483647 w 105"/>
              <a:gd name="T1" fmla="*/ 2147483647 h 129"/>
              <a:gd name="T2" fmla="*/ 2147483647 w 105"/>
              <a:gd name="T3" fmla="*/ 2147483647 h 129"/>
              <a:gd name="T4" fmla="*/ 2147483647 w 105"/>
              <a:gd name="T5" fmla="*/ 2147483647 h 129"/>
              <a:gd name="T6" fmla="*/ 2147483647 w 105"/>
              <a:gd name="T7" fmla="*/ 2147483647 h 129"/>
              <a:gd name="T8" fmla="*/ 2147483647 w 105"/>
              <a:gd name="T9" fmla="*/ 2147483647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5" h="129">
                <a:moveTo>
                  <a:pt x="105" y="9"/>
                </a:moveTo>
                <a:cubicBezTo>
                  <a:pt x="80" y="1"/>
                  <a:pt x="89" y="0"/>
                  <a:pt x="57" y="9"/>
                </a:cubicBezTo>
                <a:cubicBezTo>
                  <a:pt x="45" y="12"/>
                  <a:pt x="21" y="21"/>
                  <a:pt x="21" y="21"/>
                </a:cubicBezTo>
                <a:cubicBezTo>
                  <a:pt x="9" y="57"/>
                  <a:pt x="0" y="69"/>
                  <a:pt x="15" y="111"/>
                </a:cubicBezTo>
                <a:cubicBezTo>
                  <a:pt x="20" y="124"/>
                  <a:pt x="51" y="129"/>
                  <a:pt x="51" y="12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215900"/>
            <a:ext cx="6946900" cy="520700"/>
          </a:xfrm>
        </p:spPr>
        <p:txBody>
          <a:bodyPr/>
          <a:lstStyle/>
          <a:p>
            <a:r>
              <a:rPr lang="en-US" altLang="en-US" sz="2800"/>
              <a:t>Security and Privacy Issues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90550" y="879475"/>
            <a:ext cx="8482013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457200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09638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60488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12925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63775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720975" indent="-457200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78175" indent="-457200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635375" indent="-457200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92575" indent="-457200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Tx/>
              <a:buFontTx/>
              <a:buAutoNum type="arabicPeriod"/>
            </a:pPr>
            <a:r>
              <a:rPr lang="en-US" altLang="en-US" sz="2400"/>
              <a:t>Background and Statistics 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Network connections ( at work and home )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Firewalls, Anti-Virus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“Persona” details and options 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Tracking you cyber: web browser,  email, social media 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Tracking you physical: phone, internet of things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Critical Advice and Summary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47650" y="5808663"/>
            <a:ext cx="87058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2575" indent="-2825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620713" indent="-223838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28713" indent="-22542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24000" indent="-1682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976438" indent="-169863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433638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890838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348038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05238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Tx/>
              <a:buFontTx/>
              <a:buNone/>
            </a:pPr>
            <a:r>
              <a:rPr lang="en-US" altLang="en-US" sz="2400"/>
              <a:t>Online web page =  http://navigators.com/issues.html</a:t>
            </a: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2809875" y="5630863"/>
            <a:ext cx="6100763" cy="7747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specific_page.html</a:t>
            </a:r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7100888" y="654050"/>
            <a:ext cx="1785937" cy="1651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12296" name="Line 6"/>
          <p:cNvSpPr>
            <a:spLocks noChangeShapeType="1"/>
          </p:cNvSpPr>
          <p:nvPr/>
        </p:nvSpPr>
        <p:spPr bwMode="auto">
          <a:xfrm>
            <a:off x="106363" y="1927225"/>
            <a:ext cx="538162" cy="15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Personal Firewalls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900" y="938213"/>
            <a:ext cx="8793163" cy="265271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sz="2400" dirty="0"/>
              <a:t>A firewall should monitor incoming </a:t>
            </a:r>
            <a:r>
              <a:rPr lang="en-US" altLang="en-US" sz="2400" u="sng" dirty="0"/>
              <a:t>and</a:t>
            </a:r>
            <a:r>
              <a:rPr lang="en-US" altLang="en-US" sz="2400" dirty="0"/>
              <a:t> outgoing traffic </a:t>
            </a:r>
          </a:p>
          <a:p>
            <a:pPr>
              <a:lnSpc>
                <a:spcPct val="75000"/>
              </a:lnSpc>
            </a:pPr>
            <a:r>
              <a:rPr lang="en-US" altLang="en-US" sz="2400" dirty="0"/>
              <a:t>Some firewalls are more secure than others           (stateful packet inspection, ICSA Certified, </a:t>
            </a:r>
            <a:r>
              <a:rPr lang="en-US" altLang="en-US" sz="2400" dirty="0" err="1"/>
              <a:t>etc</a:t>
            </a:r>
            <a:r>
              <a:rPr lang="en-US" altLang="en-US" sz="2400" dirty="0"/>
              <a:t>)</a:t>
            </a:r>
          </a:p>
          <a:p>
            <a:pPr>
              <a:lnSpc>
                <a:spcPct val="75000"/>
              </a:lnSpc>
            </a:pPr>
            <a:r>
              <a:rPr lang="en-US" altLang="en-US" sz="2400" dirty="0"/>
              <a:t>Most firewalls do not protect against viruses</a:t>
            </a:r>
          </a:p>
          <a:p>
            <a:pPr>
              <a:lnSpc>
                <a:spcPct val="75000"/>
              </a:lnSpc>
            </a:pPr>
            <a:r>
              <a:rPr lang="en-US" altLang="en-US" sz="2400" dirty="0"/>
              <a:t>All firewalls require administration (set-up configuration, updates, granting permissions for applications)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0763" y="3249613"/>
            <a:ext cx="2770187" cy="3278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209550" y="3111500"/>
            <a:ext cx="5770563" cy="31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2575" indent="-2825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620713" indent="-223838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960438" indent="-22542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243013" indent="-1682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527175" indent="-169863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19843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4415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28987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3559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/>
              <a:t>Change the default administrative password included in the firewall</a:t>
            </a:r>
          </a:p>
          <a:p>
            <a:r>
              <a:rPr lang="en-US" altLang="en-US" sz="2400"/>
              <a:t>Event logs – learn how to read these</a:t>
            </a:r>
          </a:p>
          <a:p>
            <a:r>
              <a:rPr lang="en-US" altLang="en-US" sz="2400"/>
              <a:t>You can traceroute IP addresses  and search for info on port numbers</a:t>
            </a:r>
          </a:p>
        </p:txBody>
      </p:sp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firewall.html</a:t>
            </a:r>
          </a:p>
        </p:txBody>
      </p:sp>
      <p:pic>
        <p:nvPicPr>
          <p:cNvPr id="13319" name="Picture 8" descr="C:\Download\presentation\clip_art\Icon Pack\JPG_Internet Icon Pack\Regular\72x72\Home Firew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-3175"/>
            <a:ext cx="8080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8" descr="external_not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871913"/>
            <a:ext cx="866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8" descr="external_not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3902075"/>
            <a:ext cx="866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Firewall Options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111250" y="1711325"/>
            <a:ext cx="1250950" cy="495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Broadband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Modem</a:t>
            </a:r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 flipH="1" flipV="1">
            <a:off x="1724025" y="1349375"/>
            <a:ext cx="0" cy="330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1089025" y="2416175"/>
            <a:ext cx="1276350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Firewall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(hardware)</a:t>
            </a: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1089025" y="2921000"/>
            <a:ext cx="1276350" cy="304800"/>
          </a:xfrm>
          <a:prstGeom prst="rect">
            <a:avLst/>
          </a:prstGeom>
          <a:solidFill>
            <a:schemeClr val="bg1"/>
          </a:solidFill>
          <a:ln w="44450">
            <a:solidFill>
              <a:srgbClr val="00B05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Router</a:t>
            </a:r>
          </a:p>
        </p:txBody>
      </p:sp>
      <p:sp>
        <p:nvSpPr>
          <p:cNvPr id="14345" name="Rectangle 27"/>
          <p:cNvSpPr>
            <a:spLocks noChangeArrowheads="1"/>
          </p:cNvSpPr>
          <p:nvPr/>
        </p:nvSpPr>
        <p:spPr bwMode="auto">
          <a:xfrm>
            <a:off x="4362450" y="3371850"/>
            <a:ext cx="1060450" cy="508000"/>
          </a:xfrm>
          <a:prstGeom prst="rect">
            <a:avLst/>
          </a:prstGeom>
          <a:solidFill>
            <a:schemeClr val="bg1"/>
          </a:solidFill>
          <a:ln w="50800">
            <a:solidFill>
              <a:srgbClr val="00B05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Firewall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(Software)</a:t>
            </a:r>
          </a:p>
        </p:txBody>
      </p:sp>
      <p:sp>
        <p:nvSpPr>
          <p:cNvPr id="14346" name="Rectangle 28"/>
          <p:cNvSpPr>
            <a:spLocks noChangeArrowheads="1"/>
          </p:cNvSpPr>
          <p:nvPr/>
        </p:nvSpPr>
        <p:spPr bwMode="auto">
          <a:xfrm>
            <a:off x="5810250" y="3371850"/>
            <a:ext cx="1060450" cy="508000"/>
          </a:xfrm>
          <a:prstGeom prst="rect">
            <a:avLst/>
          </a:prstGeom>
          <a:solidFill>
            <a:schemeClr val="bg1"/>
          </a:solidFill>
          <a:ln w="50800">
            <a:solidFill>
              <a:srgbClr val="00B05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Firewall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(Software)</a:t>
            </a:r>
          </a:p>
        </p:txBody>
      </p:sp>
      <p:sp>
        <p:nvSpPr>
          <p:cNvPr id="14347" name="Rectangle 33"/>
          <p:cNvSpPr>
            <a:spLocks noChangeArrowheads="1"/>
          </p:cNvSpPr>
          <p:nvPr/>
        </p:nvSpPr>
        <p:spPr bwMode="auto">
          <a:xfrm>
            <a:off x="5772150" y="2381250"/>
            <a:ext cx="146685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Router</a:t>
            </a:r>
          </a:p>
        </p:txBody>
      </p:sp>
      <p:sp>
        <p:nvSpPr>
          <p:cNvPr id="14348" name="Text Box 41"/>
          <p:cNvSpPr txBox="1">
            <a:spLocks noChangeArrowheads="1"/>
          </p:cNvSpPr>
          <p:nvPr/>
        </p:nvSpPr>
        <p:spPr bwMode="auto">
          <a:xfrm>
            <a:off x="19050" y="4672013"/>
            <a:ext cx="44894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2000"/>
              <a:t> Cost:  &lt;$100 to ~$500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2000"/>
              <a:t> Additional functions available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2000"/>
              <a:t> NAT, DCHP, Email notification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2000"/>
              <a:t> Easier for computers to locally share folders / printers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2000"/>
              <a:t> Can protect other devices</a:t>
            </a:r>
          </a:p>
        </p:txBody>
      </p:sp>
      <p:sp>
        <p:nvSpPr>
          <p:cNvPr id="14349" name="Text Box 42"/>
          <p:cNvSpPr txBox="1">
            <a:spLocks noChangeArrowheads="1"/>
          </p:cNvSpPr>
          <p:nvPr/>
        </p:nvSpPr>
        <p:spPr bwMode="auto">
          <a:xfrm>
            <a:off x="4057650" y="4710113"/>
            <a:ext cx="501015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2000"/>
              <a:t> Cost: free to ~$50 per computer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2000"/>
              <a:t> Each machine needs to be configured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2000"/>
              <a:t> Firewalls may interfere with local network sharing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2000"/>
              <a:t> What about other Internet devices?</a:t>
            </a:r>
          </a:p>
        </p:txBody>
      </p:sp>
      <p:sp>
        <p:nvSpPr>
          <p:cNvPr id="14350" name="Rectangle 43"/>
          <p:cNvSpPr>
            <a:spLocks noChangeArrowheads="1"/>
          </p:cNvSpPr>
          <p:nvPr/>
        </p:nvSpPr>
        <p:spPr bwMode="auto">
          <a:xfrm>
            <a:off x="5880100" y="1736725"/>
            <a:ext cx="1250950" cy="495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Broadband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Modem</a:t>
            </a:r>
          </a:p>
        </p:txBody>
      </p:sp>
      <p:pic>
        <p:nvPicPr>
          <p:cNvPr id="14351" name="Picture 44" descr="j02978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3917950"/>
            <a:ext cx="9175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51" descr="j02978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3876675"/>
            <a:ext cx="9159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Line 52"/>
          <p:cNvSpPr>
            <a:spLocks noChangeShapeType="1"/>
          </p:cNvSpPr>
          <p:nvPr/>
        </p:nvSpPr>
        <p:spPr bwMode="auto">
          <a:xfrm flipH="1">
            <a:off x="4051300" y="925513"/>
            <a:ext cx="6350" cy="5602287"/>
          </a:xfrm>
          <a:prstGeom prst="line">
            <a:avLst/>
          </a:prstGeom>
          <a:noFill/>
          <a:ln w="38100" cmpd="dbl">
            <a:solidFill>
              <a:srgbClr val="063DE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Rectangle 53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firewall.html</a:t>
            </a:r>
          </a:p>
        </p:txBody>
      </p:sp>
      <p:pic>
        <p:nvPicPr>
          <p:cNvPr id="14355" name="Picture 34" descr="Image result for flat screen 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905250"/>
            <a:ext cx="1181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6" descr="Image result for security camera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3024188"/>
            <a:ext cx="898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36" descr="Image result for security camera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3030538"/>
            <a:ext cx="8969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34" descr="Image result for flat screen 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857625"/>
            <a:ext cx="1181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9" name="Line 5"/>
          <p:cNvSpPr>
            <a:spLocks noChangeShapeType="1"/>
          </p:cNvSpPr>
          <p:nvPr/>
        </p:nvSpPr>
        <p:spPr bwMode="auto">
          <a:xfrm flipH="1" flipV="1">
            <a:off x="1736725" y="2206625"/>
            <a:ext cx="0" cy="171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5"/>
          <p:cNvSpPr>
            <a:spLocks noChangeShapeType="1"/>
          </p:cNvSpPr>
          <p:nvPr/>
        </p:nvSpPr>
        <p:spPr bwMode="auto">
          <a:xfrm flipV="1">
            <a:off x="708025" y="3225800"/>
            <a:ext cx="1019175" cy="71755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5"/>
          <p:cNvSpPr>
            <a:spLocks noChangeShapeType="1"/>
          </p:cNvSpPr>
          <p:nvPr/>
        </p:nvSpPr>
        <p:spPr bwMode="auto">
          <a:xfrm flipH="1" flipV="1">
            <a:off x="1778000" y="3225800"/>
            <a:ext cx="0" cy="69215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5"/>
          <p:cNvSpPr>
            <a:spLocks noChangeShapeType="1"/>
          </p:cNvSpPr>
          <p:nvPr/>
        </p:nvSpPr>
        <p:spPr bwMode="auto">
          <a:xfrm flipH="1" flipV="1">
            <a:off x="1893888" y="3200400"/>
            <a:ext cx="1339850" cy="7270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5"/>
          <p:cNvSpPr>
            <a:spLocks noChangeShapeType="1"/>
          </p:cNvSpPr>
          <p:nvPr/>
        </p:nvSpPr>
        <p:spPr bwMode="auto">
          <a:xfrm>
            <a:off x="2365375" y="3073400"/>
            <a:ext cx="620713" cy="1524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5"/>
          <p:cNvSpPr>
            <a:spLocks noChangeShapeType="1"/>
          </p:cNvSpPr>
          <p:nvPr/>
        </p:nvSpPr>
        <p:spPr bwMode="auto">
          <a:xfrm flipH="1" flipV="1">
            <a:off x="6537325" y="1406525"/>
            <a:ext cx="0" cy="330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Line 5"/>
          <p:cNvSpPr>
            <a:spLocks noChangeShapeType="1"/>
          </p:cNvSpPr>
          <p:nvPr/>
        </p:nvSpPr>
        <p:spPr bwMode="auto">
          <a:xfrm flipH="1" flipV="1">
            <a:off x="6562725" y="2232025"/>
            <a:ext cx="0" cy="149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Line 5"/>
          <p:cNvSpPr>
            <a:spLocks noChangeShapeType="1"/>
          </p:cNvSpPr>
          <p:nvPr/>
        </p:nvSpPr>
        <p:spPr bwMode="auto">
          <a:xfrm flipV="1">
            <a:off x="4837113" y="2686050"/>
            <a:ext cx="1668462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7" name="Line 5"/>
          <p:cNvSpPr>
            <a:spLocks noChangeShapeType="1"/>
          </p:cNvSpPr>
          <p:nvPr/>
        </p:nvSpPr>
        <p:spPr bwMode="auto">
          <a:xfrm flipV="1">
            <a:off x="6340475" y="2686050"/>
            <a:ext cx="19685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Line 5"/>
          <p:cNvSpPr>
            <a:spLocks noChangeShapeType="1"/>
          </p:cNvSpPr>
          <p:nvPr/>
        </p:nvSpPr>
        <p:spPr bwMode="auto">
          <a:xfrm flipH="1" flipV="1">
            <a:off x="6562725" y="2686050"/>
            <a:ext cx="1162050" cy="11366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Line 5"/>
          <p:cNvSpPr>
            <a:spLocks noChangeShapeType="1"/>
          </p:cNvSpPr>
          <p:nvPr/>
        </p:nvSpPr>
        <p:spPr bwMode="auto">
          <a:xfrm flipH="1" flipV="1">
            <a:off x="6562725" y="2686050"/>
            <a:ext cx="1608138" cy="5683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70" name="Picture 36" descr="C:\Download\presentation\clip_art\Icon Pack\JPG_Internet Icon Pack\Regular\72x72\Intern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9001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1" name="Picture 36" descr="C:\Download\presentation\clip_art\Icon Pack\JPG_Internet Icon Pack\Regular\72x72\Intern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9255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Anti-Virus Software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675" y="976313"/>
            <a:ext cx="8996363" cy="5014912"/>
          </a:xfrm>
        </p:spPr>
        <p:txBody>
          <a:bodyPr/>
          <a:lstStyle/>
          <a:p>
            <a:r>
              <a:rPr lang="en-US" altLang="en-US" u="sng"/>
              <a:t>Every</a:t>
            </a:r>
            <a:r>
              <a:rPr lang="en-US" altLang="en-US"/>
              <a:t> machine should have updated anti-virus software installed, and running</a:t>
            </a:r>
          </a:p>
          <a:p>
            <a:r>
              <a:rPr lang="en-US" altLang="en-US"/>
              <a:t>AV software should automatically examine every incoming file ( email attachment, web download,  peer-to peer download)</a:t>
            </a:r>
          </a:p>
          <a:p>
            <a:r>
              <a:rPr lang="en-US" altLang="en-US"/>
              <a:t>AV software will occasionally scan every file on your machine for viruses</a:t>
            </a:r>
          </a:p>
          <a:p>
            <a:r>
              <a:rPr lang="en-US" altLang="en-US"/>
              <a:t>The heart of most AV programs is a “dictionary” of pre-defined viruses which is compared to your files.  The dictionary may have over 1,000,000 definitions.</a:t>
            </a:r>
          </a:p>
          <a:p>
            <a:r>
              <a:rPr lang="en-US" altLang="en-US"/>
              <a:t>AV programs will also monitor certain sensitive system resources for any changes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5213" y="3508375"/>
            <a:ext cx="4043362" cy="2547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01613" y="3727450"/>
            <a:ext cx="45815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/>
              <a:t>Important: the virus definition dictionary </a:t>
            </a:r>
            <a:r>
              <a:rPr lang="en-US" altLang="en-US" sz="2400" u="sng"/>
              <a:t>must</a:t>
            </a:r>
            <a:r>
              <a:rPr lang="en-US" altLang="en-US" sz="2400"/>
              <a:t> to be updated frequently. There may be 100 new virus definitions added to the dictionary in one week.</a:t>
            </a: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virus.html</a:t>
            </a:r>
          </a:p>
        </p:txBody>
      </p:sp>
      <p:pic>
        <p:nvPicPr>
          <p:cNvPr id="15367" name="Picture 8" descr="C:\Download\presentation\clip_art\Icon Pack\JPG_Internet Icon Pack\Regular\72x72\Virus Al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8100"/>
            <a:ext cx="10191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215900"/>
            <a:ext cx="6946900" cy="520700"/>
          </a:xfrm>
        </p:spPr>
        <p:txBody>
          <a:bodyPr/>
          <a:lstStyle/>
          <a:p>
            <a:r>
              <a:rPr lang="en-US" altLang="en-US" sz="2800"/>
              <a:t>Security and Privacy Issues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90550" y="879475"/>
            <a:ext cx="8482013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457200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09638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60488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12925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63775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720975" indent="-457200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78175" indent="-457200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635375" indent="-457200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92575" indent="-457200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Tx/>
              <a:buFontTx/>
              <a:buAutoNum type="arabicPeriod"/>
            </a:pPr>
            <a:r>
              <a:rPr lang="en-US" altLang="en-US" sz="2400"/>
              <a:t>Background and Statistics 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Network connections ( at work and home )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Firewalls, Anti-Virus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“Persona” details and options 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Tracking you cyber: web browser,  email, social media 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Tracking you physical: phone, internet of things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Critical Advice and Summary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47650" y="5808663"/>
            <a:ext cx="87058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2575" indent="-2825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620713" indent="-223838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28713" indent="-22542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24000" indent="-1682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976438" indent="-169863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433638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890838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348038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05238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Tx/>
              <a:buFontTx/>
              <a:buNone/>
            </a:pPr>
            <a:r>
              <a:rPr lang="en-US" altLang="en-US" sz="2400"/>
              <a:t>Online web page =  http://navigators.com/issues.html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2809875" y="5630863"/>
            <a:ext cx="6100763" cy="7747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specific_page.html</a:t>
            </a:r>
          </a:p>
        </p:txBody>
      </p:sp>
      <p:sp>
        <p:nvSpPr>
          <p:cNvPr id="16391" name="Oval 8"/>
          <p:cNvSpPr>
            <a:spLocks noChangeArrowheads="1"/>
          </p:cNvSpPr>
          <p:nvPr/>
        </p:nvSpPr>
        <p:spPr bwMode="auto">
          <a:xfrm>
            <a:off x="7100888" y="654050"/>
            <a:ext cx="1785937" cy="1651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16392" name="Line 6"/>
          <p:cNvSpPr>
            <a:spLocks noChangeShapeType="1"/>
          </p:cNvSpPr>
          <p:nvPr/>
        </p:nvSpPr>
        <p:spPr bwMode="auto">
          <a:xfrm>
            <a:off x="106363" y="2390775"/>
            <a:ext cx="538162" cy="15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Typical Scenario...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5416550"/>
            <a:ext cx="8629650" cy="11620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/>
              <a:t>searchtool.com webmaster knows your “search terms”</a:t>
            </a:r>
          </a:p>
          <a:p>
            <a:pPr>
              <a:buFontTx/>
              <a:buNone/>
            </a:pPr>
            <a:r>
              <a:rPr lang="en-US" altLang="en-US" sz="2400"/>
              <a:t>destination.com webmaster knows the “search terms”  and search technique you used to find them</a:t>
            </a:r>
          </a:p>
        </p:txBody>
      </p:sp>
      <p:pic>
        <p:nvPicPr>
          <p:cNvPr id="17412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1512888"/>
            <a:ext cx="92233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619375"/>
            <a:ext cx="19335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95250" y="4079875"/>
            <a:ext cx="3667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/>
              <a:t>Persona: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/>
              <a:t>- agency.gov  OR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/>
              <a:t>- town.ninja.com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222250" y="2071688"/>
            <a:ext cx="14716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800"/>
              <a:t>Analyst</a:t>
            </a:r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4327525" y="822325"/>
            <a:ext cx="243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/>
              <a:t>searchtool.com</a:t>
            </a:r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5489575" y="3832225"/>
            <a:ext cx="251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/>
              <a:t>destination.com</a:t>
            </a:r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 rot="-1320000">
            <a:off x="1865313" y="1565275"/>
            <a:ext cx="2389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/>
              <a:t>“search terms”</a:t>
            </a:r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 flipV="1">
            <a:off x="1600200" y="1295400"/>
            <a:ext cx="3276600" cy="127635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2746375" y="2784475"/>
            <a:ext cx="567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http://searchtool.com</a:t>
            </a:r>
            <a:r>
              <a:rPr lang="en-US" altLang="en-US" sz="2400"/>
              <a:t>/query=searchterms</a:t>
            </a:r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 flipH="1">
            <a:off x="2095500" y="2000250"/>
            <a:ext cx="2914650" cy="108585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Rectangle 16"/>
          <p:cNvSpPr>
            <a:spLocks noChangeArrowheads="1"/>
          </p:cNvSpPr>
          <p:nvPr/>
        </p:nvSpPr>
        <p:spPr bwMode="auto">
          <a:xfrm>
            <a:off x="2300288" y="2338388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hits</a:t>
            </a:r>
          </a:p>
        </p:txBody>
      </p:sp>
      <p:sp>
        <p:nvSpPr>
          <p:cNvPr id="17423" name="Line 17"/>
          <p:cNvSpPr>
            <a:spLocks noChangeShapeType="1"/>
          </p:cNvSpPr>
          <p:nvPr/>
        </p:nvSpPr>
        <p:spPr bwMode="auto">
          <a:xfrm flipH="1" flipV="1">
            <a:off x="1771650" y="3657600"/>
            <a:ext cx="3829050" cy="1447800"/>
          </a:xfrm>
          <a:prstGeom prst="line">
            <a:avLst/>
          </a:prstGeom>
          <a:noFill/>
          <a:ln w="57150" cmpd="tri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4" name="Group 18"/>
          <p:cNvGrpSpPr>
            <a:grpSpLocks/>
          </p:cNvGrpSpPr>
          <p:nvPr/>
        </p:nvGrpSpPr>
        <p:grpSpPr bwMode="auto">
          <a:xfrm>
            <a:off x="3236913" y="4013200"/>
            <a:ext cx="442912" cy="669925"/>
            <a:chOff x="1583" y="2392"/>
            <a:chExt cx="279" cy="422"/>
          </a:xfrm>
        </p:grpSpPr>
        <p:sp>
          <p:nvSpPr>
            <p:cNvPr id="17458" name="Rectangle 19"/>
            <p:cNvSpPr>
              <a:spLocks noChangeArrowheads="1"/>
            </p:cNvSpPr>
            <p:nvPr/>
          </p:nvSpPr>
          <p:spPr bwMode="auto">
            <a:xfrm>
              <a:off x="1583" y="2392"/>
              <a:ext cx="279" cy="42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17459" name="Line 20"/>
            <p:cNvSpPr>
              <a:spLocks noChangeShapeType="1"/>
            </p:cNvSpPr>
            <p:nvPr/>
          </p:nvSpPr>
          <p:spPr bwMode="auto">
            <a:xfrm>
              <a:off x="1603" y="2763"/>
              <a:ext cx="12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0" name="Line 21"/>
            <p:cNvSpPr>
              <a:spLocks noChangeShapeType="1"/>
            </p:cNvSpPr>
            <p:nvPr/>
          </p:nvSpPr>
          <p:spPr bwMode="auto">
            <a:xfrm>
              <a:off x="1723" y="2763"/>
              <a:ext cx="11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1" name="Line 22"/>
            <p:cNvSpPr>
              <a:spLocks noChangeShapeType="1"/>
            </p:cNvSpPr>
            <p:nvPr/>
          </p:nvSpPr>
          <p:spPr bwMode="auto">
            <a:xfrm>
              <a:off x="1603" y="2571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2" name="Line 23"/>
            <p:cNvSpPr>
              <a:spLocks noChangeShapeType="1"/>
            </p:cNvSpPr>
            <p:nvPr/>
          </p:nvSpPr>
          <p:spPr bwMode="auto">
            <a:xfrm>
              <a:off x="1603" y="2595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Line 24"/>
            <p:cNvSpPr>
              <a:spLocks noChangeShapeType="1"/>
            </p:cNvSpPr>
            <p:nvPr/>
          </p:nvSpPr>
          <p:spPr bwMode="auto">
            <a:xfrm>
              <a:off x="1603" y="2619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4" name="Line 25"/>
            <p:cNvSpPr>
              <a:spLocks noChangeShapeType="1"/>
            </p:cNvSpPr>
            <p:nvPr/>
          </p:nvSpPr>
          <p:spPr bwMode="auto">
            <a:xfrm>
              <a:off x="1603" y="2643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5" name="Line 26"/>
            <p:cNvSpPr>
              <a:spLocks noChangeShapeType="1"/>
            </p:cNvSpPr>
            <p:nvPr/>
          </p:nvSpPr>
          <p:spPr bwMode="auto">
            <a:xfrm>
              <a:off x="1643" y="2571"/>
              <a:ext cx="72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6" name="Line 27"/>
            <p:cNvSpPr>
              <a:spLocks noChangeShapeType="1"/>
            </p:cNvSpPr>
            <p:nvPr/>
          </p:nvSpPr>
          <p:spPr bwMode="auto">
            <a:xfrm>
              <a:off x="1699" y="2643"/>
              <a:ext cx="79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7" name="Line 28"/>
            <p:cNvSpPr>
              <a:spLocks noChangeShapeType="1"/>
            </p:cNvSpPr>
            <p:nvPr/>
          </p:nvSpPr>
          <p:spPr bwMode="auto">
            <a:xfrm>
              <a:off x="1747" y="2595"/>
              <a:ext cx="79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8" name="Line 29"/>
            <p:cNvSpPr>
              <a:spLocks noChangeShapeType="1"/>
            </p:cNvSpPr>
            <p:nvPr/>
          </p:nvSpPr>
          <p:spPr bwMode="auto">
            <a:xfrm>
              <a:off x="1603" y="2667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9" name="Line 30"/>
            <p:cNvSpPr>
              <a:spLocks noChangeShapeType="1"/>
            </p:cNvSpPr>
            <p:nvPr/>
          </p:nvSpPr>
          <p:spPr bwMode="auto">
            <a:xfrm>
              <a:off x="1603" y="2691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0" name="Line 31"/>
            <p:cNvSpPr>
              <a:spLocks noChangeShapeType="1"/>
            </p:cNvSpPr>
            <p:nvPr/>
          </p:nvSpPr>
          <p:spPr bwMode="auto">
            <a:xfrm>
              <a:off x="1603" y="2715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1" name="Line 32"/>
            <p:cNvSpPr>
              <a:spLocks noChangeShapeType="1"/>
            </p:cNvSpPr>
            <p:nvPr/>
          </p:nvSpPr>
          <p:spPr bwMode="auto">
            <a:xfrm>
              <a:off x="1699" y="2707"/>
              <a:ext cx="79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2" name="Line 33"/>
            <p:cNvSpPr>
              <a:spLocks noChangeShapeType="1"/>
            </p:cNvSpPr>
            <p:nvPr/>
          </p:nvSpPr>
          <p:spPr bwMode="auto">
            <a:xfrm>
              <a:off x="1747" y="2659"/>
              <a:ext cx="79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3" name="Rectangle 34"/>
            <p:cNvSpPr>
              <a:spLocks noChangeArrowheads="1"/>
            </p:cNvSpPr>
            <p:nvPr/>
          </p:nvSpPr>
          <p:spPr bwMode="auto">
            <a:xfrm>
              <a:off x="1727" y="2503"/>
              <a:ext cx="119" cy="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17474" name="Rectangle 35"/>
            <p:cNvSpPr>
              <a:spLocks noChangeArrowheads="1"/>
            </p:cNvSpPr>
            <p:nvPr/>
          </p:nvSpPr>
          <p:spPr bwMode="auto">
            <a:xfrm>
              <a:off x="1735" y="2448"/>
              <a:ext cx="111" cy="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17475" name="Oval 36"/>
            <p:cNvSpPr>
              <a:spLocks noChangeArrowheads="1"/>
            </p:cNvSpPr>
            <p:nvPr/>
          </p:nvSpPr>
          <p:spPr bwMode="auto">
            <a:xfrm>
              <a:off x="1599" y="2416"/>
              <a:ext cx="88" cy="11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</p:grpSp>
      <p:sp>
        <p:nvSpPr>
          <p:cNvPr id="17425" name="Rectangle 37"/>
          <p:cNvSpPr>
            <a:spLocks noChangeArrowheads="1"/>
          </p:cNvSpPr>
          <p:nvPr/>
        </p:nvSpPr>
        <p:spPr bwMode="auto">
          <a:xfrm>
            <a:off x="3108325" y="3654425"/>
            <a:ext cx="77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page</a:t>
            </a:r>
          </a:p>
        </p:txBody>
      </p:sp>
      <p:grpSp>
        <p:nvGrpSpPr>
          <p:cNvPr id="17426" name="Group 38"/>
          <p:cNvGrpSpPr>
            <a:grpSpLocks/>
          </p:cNvGrpSpPr>
          <p:nvPr/>
        </p:nvGrpSpPr>
        <p:grpSpPr bwMode="auto">
          <a:xfrm>
            <a:off x="2360613" y="2673350"/>
            <a:ext cx="442912" cy="669925"/>
            <a:chOff x="1523" y="1672"/>
            <a:chExt cx="279" cy="422"/>
          </a:xfrm>
        </p:grpSpPr>
        <p:sp>
          <p:nvSpPr>
            <p:cNvPr id="17440" name="Rectangle 39"/>
            <p:cNvSpPr>
              <a:spLocks noChangeArrowheads="1"/>
            </p:cNvSpPr>
            <p:nvPr/>
          </p:nvSpPr>
          <p:spPr bwMode="auto">
            <a:xfrm>
              <a:off x="1523" y="1672"/>
              <a:ext cx="279" cy="42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17441" name="Line 40"/>
            <p:cNvSpPr>
              <a:spLocks noChangeShapeType="1"/>
            </p:cNvSpPr>
            <p:nvPr/>
          </p:nvSpPr>
          <p:spPr bwMode="auto">
            <a:xfrm>
              <a:off x="1543" y="2043"/>
              <a:ext cx="12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Line 41"/>
            <p:cNvSpPr>
              <a:spLocks noChangeShapeType="1"/>
            </p:cNvSpPr>
            <p:nvPr/>
          </p:nvSpPr>
          <p:spPr bwMode="auto">
            <a:xfrm>
              <a:off x="1663" y="2043"/>
              <a:ext cx="11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Line 42"/>
            <p:cNvSpPr>
              <a:spLocks noChangeShapeType="1"/>
            </p:cNvSpPr>
            <p:nvPr/>
          </p:nvSpPr>
          <p:spPr bwMode="auto">
            <a:xfrm>
              <a:off x="1543" y="1851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Line 43"/>
            <p:cNvSpPr>
              <a:spLocks noChangeShapeType="1"/>
            </p:cNvSpPr>
            <p:nvPr/>
          </p:nvSpPr>
          <p:spPr bwMode="auto">
            <a:xfrm>
              <a:off x="1543" y="1875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Line 44"/>
            <p:cNvSpPr>
              <a:spLocks noChangeShapeType="1"/>
            </p:cNvSpPr>
            <p:nvPr/>
          </p:nvSpPr>
          <p:spPr bwMode="auto">
            <a:xfrm>
              <a:off x="1543" y="1899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Line 45"/>
            <p:cNvSpPr>
              <a:spLocks noChangeShapeType="1"/>
            </p:cNvSpPr>
            <p:nvPr/>
          </p:nvSpPr>
          <p:spPr bwMode="auto">
            <a:xfrm>
              <a:off x="1543" y="1923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Line 46"/>
            <p:cNvSpPr>
              <a:spLocks noChangeShapeType="1"/>
            </p:cNvSpPr>
            <p:nvPr/>
          </p:nvSpPr>
          <p:spPr bwMode="auto">
            <a:xfrm>
              <a:off x="1583" y="1851"/>
              <a:ext cx="72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8" name="Line 47"/>
            <p:cNvSpPr>
              <a:spLocks noChangeShapeType="1"/>
            </p:cNvSpPr>
            <p:nvPr/>
          </p:nvSpPr>
          <p:spPr bwMode="auto">
            <a:xfrm>
              <a:off x="1639" y="1923"/>
              <a:ext cx="79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Line 48"/>
            <p:cNvSpPr>
              <a:spLocks noChangeShapeType="1"/>
            </p:cNvSpPr>
            <p:nvPr/>
          </p:nvSpPr>
          <p:spPr bwMode="auto">
            <a:xfrm>
              <a:off x="1687" y="1875"/>
              <a:ext cx="79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0" name="Line 49"/>
            <p:cNvSpPr>
              <a:spLocks noChangeShapeType="1"/>
            </p:cNvSpPr>
            <p:nvPr/>
          </p:nvSpPr>
          <p:spPr bwMode="auto">
            <a:xfrm>
              <a:off x="1543" y="1947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1" name="Line 50"/>
            <p:cNvSpPr>
              <a:spLocks noChangeShapeType="1"/>
            </p:cNvSpPr>
            <p:nvPr/>
          </p:nvSpPr>
          <p:spPr bwMode="auto">
            <a:xfrm>
              <a:off x="1543" y="1971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Line 51"/>
            <p:cNvSpPr>
              <a:spLocks noChangeShapeType="1"/>
            </p:cNvSpPr>
            <p:nvPr/>
          </p:nvSpPr>
          <p:spPr bwMode="auto">
            <a:xfrm>
              <a:off x="1543" y="1995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Line 52"/>
            <p:cNvSpPr>
              <a:spLocks noChangeShapeType="1"/>
            </p:cNvSpPr>
            <p:nvPr/>
          </p:nvSpPr>
          <p:spPr bwMode="auto">
            <a:xfrm>
              <a:off x="1639" y="1987"/>
              <a:ext cx="79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Line 53"/>
            <p:cNvSpPr>
              <a:spLocks noChangeShapeType="1"/>
            </p:cNvSpPr>
            <p:nvPr/>
          </p:nvSpPr>
          <p:spPr bwMode="auto">
            <a:xfrm>
              <a:off x="1687" y="1939"/>
              <a:ext cx="79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Rectangle 54"/>
            <p:cNvSpPr>
              <a:spLocks noChangeArrowheads="1"/>
            </p:cNvSpPr>
            <p:nvPr/>
          </p:nvSpPr>
          <p:spPr bwMode="auto">
            <a:xfrm>
              <a:off x="1667" y="1783"/>
              <a:ext cx="119" cy="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17456" name="Rectangle 55"/>
            <p:cNvSpPr>
              <a:spLocks noChangeArrowheads="1"/>
            </p:cNvSpPr>
            <p:nvPr/>
          </p:nvSpPr>
          <p:spPr bwMode="auto">
            <a:xfrm>
              <a:off x="1675" y="1728"/>
              <a:ext cx="111" cy="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17457" name="Oval 56"/>
            <p:cNvSpPr>
              <a:spLocks noChangeArrowheads="1"/>
            </p:cNvSpPr>
            <p:nvPr/>
          </p:nvSpPr>
          <p:spPr bwMode="auto">
            <a:xfrm>
              <a:off x="1539" y="1696"/>
              <a:ext cx="88" cy="11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</p:grpSp>
      <p:pic>
        <p:nvPicPr>
          <p:cNvPr id="17427" name="Picture 5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4210050"/>
            <a:ext cx="936625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8" name="Line 58"/>
          <p:cNvSpPr>
            <a:spLocks noChangeShapeType="1"/>
          </p:cNvSpPr>
          <p:nvPr/>
        </p:nvSpPr>
        <p:spPr bwMode="auto">
          <a:xfrm>
            <a:off x="76200" y="5607050"/>
            <a:ext cx="32385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59"/>
          <p:cNvSpPr>
            <a:spLocks noChangeShapeType="1"/>
          </p:cNvSpPr>
          <p:nvPr/>
        </p:nvSpPr>
        <p:spPr bwMode="auto">
          <a:xfrm flipH="1">
            <a:off x="76200" y="6026150"/>
            <a:ext cx="323850" cy="0"/>
          </a:xfrm>
          <a:prstGeom prst="line">
            <a:avLst/>
          </a:prstGeom>
          <a:noFill/>
          <a:ln w="57150" cmpd="tri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Rectangle 60"/>
          <p:cNvSpPr>
            <a:spLocks noChangeArrowheads="1"/>
          </p:cNvSpPr>
          <p:nvPr/>
        </p:nvSpPr>
        <p:spPr bwMode="auto">
          <a:xfrm>
            <a:off x="6624638" y="2127250"/>
            <a:ext cx="1509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webmaster</a:t>
            </a:r>
          </a:p>
        </p:txBody>
      </p:sp>
      <p:sp>
        <p:nvSpPr>
          <p:cNvPr id="17431" name="Rectangle 61"/>
          <p:cNvSpPr>
            <a:spLocks noChangeArrowheads="1"/>
          </p:cNvSpPr>
          <p:nvPr/>
        </p:nvSpPr>
        <p:spPr bwMode="auto">
          <a:xfrm>
            <a:off x="7356475" y="4906963"/>
            <a:ext cx="1509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webmaster</a:t>
            </a:r>
          </a:p>
        </p:txBody>
      </p:sp>
      <p:sp>
        <p:nvSpPr>
          <p:cNvPr id="17432" name="Line 62"/>
          <p:cNvSpPr>
            <a:spLocks noChangeShapeType="1"/>
          </p:cNvSpPr>
          <p:nvPr/>
        </p:nvSpPr>
        <p:spPr bwMode="auto">
          <a:xfrm>
            <a:off x="2667000" y="3124200"/>
            <a:ext cx="2990850" cy="1219200"/>
          </a:xfrm>
          <a:prstGeom prst="line">
            <a:avLst/>
          </a:prstGeom>
          <a:noFill/>
          <a:ln w="57150" cmpd="thinThick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Oval 63"/>
          <p:cNvSpPr>
            <a:spLocks noChangeArrowheads="1"/>
          </p:cNvSpPr>
          <p:nvPr/>
        </p:nvSpPr>
        <p:spPr bwMode="auto">
          <a:xfrm>
            <a:off x="4848225" y="2619375"/>
            <a:ext cx="4113213" cy="800100"/>
          </a:xfrm>
          <a:prstGeom prst="ellipse">
            <a:avLst/>
          </a:prstGeom>
          <a:noFill/>
          <a:ln w="57150" cmpd="tri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17434" name="Rectangle 64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persona.html</a:t>
            </a:r>
          </a:p>
        </p:txBody>
      </p:sp>
      <p:pic>
        <p:nvPicPr>
          <p:cNvPr id="17435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042988"/>
            <a:ext cx="7429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436" name="Line 56"/>
          <p:cNvSpPr>
            <a:spLocks noChangeShapeType="1"/>
          </p:cNvSpPr>
          <p:nvPr/>
        </p:nvSpPr>
        <p:spPr bwMode="auto">
          <a:xfrm>
            <a:off x="5667375" y="1335088"/>
            <a:ext cx="210661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Line 56"/>
          <p:cNvSpPr>
            <a:spLocks noChangeShapeType="1"/>
          </p:cNvSpPr>
          <p:nvPr/>
        </p:nvSpPr>
        <p:spPr bwMode="auto">
          <a:xfrm flipH="1">
            <a:off x="5732463" y="1447800"/>
            <a:ext cx="20415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38" name="Picture 164" descr="C:\Download\presentation\clip_art\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225925"/>
            <a:ext cx="762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9" name="Picture 164" descr="C:\Download\presentation\clip_art\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1203325"/>
            <a:ext cx="762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050" y="207963"/>
            <a:ext cx="6900863" cy="528637"/>
          </a:xfrm>
        </p:spPr>
        <p:txBody>
          <a:bodyPr/>
          <a:lstStyle/>
          <a:p>
            <a:r>
              <a:rPr lang="en-US" altLang="en-US" sz="2800"/>
              <a:t>Search Tools are Tracking You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876300"/>
            <a:ext cx="8870950" cy="14493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000"/>
              <a:t>Most search tools keep a long, detailed history of “all user activities” </a:t>
            </a:r>
          </a:p>
          <a:p>
            <a:r>
              <a:rPr lang="en-US" altLang="en-US" sz="2000"/>
              <a:t>What do </a:t>
            </a:r>
            <a:r>
              <a:rPr lang="en-US" altLang="en-US" sz="2000" u="sng"/>
              <a:t>ALL</a:t>
            </a:r>
            <a:r>
              <a:rPr lang="en-US" altLang="en-US" sz="2000"/>
              <a:t> searches from </a:t>
            </a:r>
            <a:r>
              <a:rPr lang="en-US" altLang="en-US" sz="2000" u="sng"/>
              <a:t>ALL</a:t>
            </a:r>
            <a:r>
              <a:rPr lang="en-US" altLang="en-US" sz="2000"/>
              <a:t> your co-workers look like to a particular search tool webmaster?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22763"/>
            <a:ext cx="63150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039938"/>
            <a:ext cx="62388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ounded Rectangle 9"/>
          <p:cNvSpPr>
            <a:spLocks noChangeArrowheads="1"/>
          </p:cNvSpPr>
          <p:nvPr/>
        </p:nvSpPr>
        <p:spPr bwMode="auto">
          <a:xfrm>
            <a:off x="3517900" y="4881563"/>
            <a:ext cx="2579688" cy="6127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315913" y="2028825"/>
            <a:ext cx="6488112" cy="4368800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18440" name="Rounded Rectangle 9"/>
          <p:cNvSpPr>
            <a:spLocks noChangeArrowheads="1"/>
          </p:cNvSpPr>
          <p:nvPr/>
        </p:nvSpPr>
        <p:spPr bwMode="auto">
          <a:xfrm>
            <a:off x="2578100" y="2290763"/>
            <a:ext cx="982663" cy="30638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Web Site Log Analysis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919163"/>
            <a:ext cx="7486650" cy="39528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/>
              <a:t>There are many standard reports that a webmaster can run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320800"/>
            <a:ext cx="2046288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392238"/>
            <a:ext cx="3844925" cy="163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009900"/>
            <a:ext cx="3243263" cy="2576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3594100"/>
            <a:ext cx="3627437" cy="3068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763713"/>
            <a:ext cx="3382962" cy="3079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persona_connection.html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101600"/>
            <a:ext cx="6900863" cy="744538"/>
          </a:xfrm>
        </p:spPr>
        <p:txBody>
          <a:bodyPr/>
          <a:lstStyle/>
          <a:p>
            <a:r>
              <a:rPr lang="en-US" altLang="en-US" sz="2800"/>
              <a:t>Anonymizers, VPN, Virtual platforms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3833813"/>
            <a:ext cx="8756650" cy="2024062"/>
          </a:xfrm>
        </p:spPr>
        <p:txBody>
          <a:bodyPr/>
          <a:lstStyle/>
          <a:p>
            <a:r>
              <a:rPr lang="en-US" altLang="en-US" sz="2400"/>
              <a:t>Anonymizers replace your persona with their persona</a:t>
            </a:r>
          </a:p>
          <a:p>
            <a:r>
              <a:rPr lang="en-US" altLang="en-US" sz="2400"/>
              <a:t>Anonymizer now “knows your business”</a:t>
            </a:r>
          </a:p>
          <a:p>
            <a:r>
              <a:rPr lang="en-US" altLang="en-US" sz="2400"/>
              <a:t>Webmasters may recognize anonymizer traffic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5106988"/>
            <a:ext cx="3514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5865813"/>
            <a:ext cx="1752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7" descr="proxy_conn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5184775"/>
            <a:ext cx="43148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915988"/>
            <a:ext cx="8477250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8" name="Rectangle 56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anonymizer.html</a:t>
            </a:r>
          </a:p>
        </p:txBody>
      </p:sp>
      <p:pic>
        <p:nvPicPr>
          <p:cNvPr id="20489" name="Picture 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5721350"/>
            <a:ext cx="18383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215900"/>
            <a:ext cx="6946900" cy="520700"/>
          </a:xfrm>
        </p:spPr>
        <p:txBody>
          <a:bodyPr/>
          <a:lstStyle/>
          <a:p>
            <a:r>
              <a:rPr lang="en-US" altLang="en-US" sz="2800"/>
              <a:t>Security and Privacy Issues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90550" y="879475"/>
            <a:ext cx="8482013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457200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09638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60488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12925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63775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720975" indent="-457200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78175" indent="-457200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635375" indent="-457200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92575" indent="-457200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Tx/>
              <a:buFontTx/>
              <a:buAutoNum type="arabicPeriod"/>
            </a:pPr>
            <a:r>
              <a:rPr lang="en-US" altLang="en-US" sz="2400"/>
              <a:t>Background and Statistics 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Network connections ( at work and home )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Firewalls, Anti-Virus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“Persona” details and options 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Tracking you cyber: web browser,  email, social media 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Tracking you physical: phone, internet of things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Critical Advice and Summary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7650" y="5808663"/>
            <a:ext cx="87058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2575" indent="-2825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620713" indent="-223838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28713" indent="-22542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24000" indent="-1682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976438" indent="-169863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433638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890838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348038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05238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Tx/>
              <a:buFontTx/>
              <a:buNone/>
            </a:pPr>
            <a:r>
              <a:rPr lang="en-US" altLang="en-US" sz="2400"/>
              <a:t>Online web page =  http://navigators.com/issues.html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2809875" y="5630863"/>
            <a:ext cx="6100763" cy="7747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90488" y="1050925"/>
            <a:ext cx="538162" cy="15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specific_page.html</a:t>
            </a: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7100888" y="654050"/>
            <a:ext cx="1785937" cy="1651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3081" name="Line 6"/>
          <p:cNvSpPr>
            <a:spLocks noChangeShapeType="1"/>
          </p:cNvSpPr>
          <p:nvPr/>
        </p:nvSpPr>
        <p:spPr bwMode="auto">
          <a:xfrm>
            <a:off x="106363" y="1530350"/>
            <a:ext cx="538162" cy="15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What Kind of Persona do you have?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985838"/>
            <a:ext cx="8572500" cy="5614987"/>
          </a:xfrm>
        </p:spPr>
        <p:txBody>
          <a:bodyPr/>
          <a:lstStyle/>
          <a:p>
            <a:r>
              <a:rPr lang="en-US" altLang="en-US" sz="2000"/>
              <a:t>Agency.gov (or branch.mil) – All web masters will easily recognize your users as members of your organization</a:t>
            </a:r>
          </a:p>
          <a:p>
            <a:r>
              <a:rPr lang="en-US" altLang="en-US" sz="2000"/>
              <a:t>“non-attributable” – Do NOT use the phrase “non-attributable”.  It may give the organization’s users a FALSE sense of security/invincibility, and will cause them to take excessive risks with their internet account.  </a:t>
            </a:r>
            <a:br>
              <a:rPr lang="en-US" altLang="en-US" sz="2000"/>
            </a:br>
            <a:r>
              <a:rPr lang="en-US" altLang="en-US" sz="2000"/>
              <a:t>A more accurate label would be: “less recognizable”</a:t>
            </a:r>
          </a:p>
          <a:p>
            <a:r>
              <a:rPr lang="en-US" altLang="en-US" sz="2000"/>
              <a:t>“less-recognizable” -  This is an alternative persona/gateway which may not be “easily” associated with the organization.  </a:t>
            </a:r>
            <a:br>
              <a:rPr lang="en-US" altLang="en-US" sz="2000"/>
            </a:br>
            <a:r>
              <a:rPr lang="en-US" altLang="en-US" sz="2000"/>
              <a:t>Possible concerns: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19113" y="4067175"/>
            <a:ext cx="85153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en-US" sz="2000"/>
              <a:t>Many co-workers  share your persona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000"/>
              <a:t>Other “neighbors” of your persona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000"/>
              <a:t>How frequently does the persona change ( annually? monthly?)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000"/>
              <a:t>Persistent Cookies, Third-party Cookies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000"/>
              <a:t>Does it leak http_referrer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000"/>
              <a:t>User surfing activities = the same as agency.gov users?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Internet Accounts, Policies, &amp; Procedures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947738"/>
            <a:ext cx="8915400" cy="5599112"/>
          </a:xfrm>
        </p:spPr>
        <p:txBody>
          <a:bodyPr/>
          <a:lstStyle/>
          <a:p>
            <a:r>
              <a:rPr lang="en-US" altLang="en-US" sz="2400"/>
              <a:t>Each type of Internet account has its own intended use, strengths and weaknesses</a:t>
            </a:r>
          </a:p>
          <a:p>
            <a:r>
              <a:rPr lang="en-US" altLang="en-US" sz="2400"/>
              <a:t>Some Internet usage policies always apply</a:t>
            </a:r>
          </a:p>
          <a:p>
            <a:r>
              <a:rPr lang="en-US" altLang="en-US" sz="2400"/>
              <a:t>There may also be unique policies associated with each type of account</a:t>
            </a:r>
          </a:p>
          <a:p>
            <a:r>
              <a:rPr lang="en-US" altLang="en-US" sz="2400"/>
              <a:t>Policies are in a state of flux, as organizations try to keep up with the ever-changing Internet and legal environment</a:t>
            </a:r>
          </a:p>
          <a:p>
            <a:r>
              <a:rPr lang="en-US" altLang="en-US" sz="2400"/>
              <a:t>Clarify these issues from within your organization</a:t>
            </a:r>
          </a:p>
          <a:p>
            <a:r>
              <a:rPr lang="en-US" altLang="en-US" sz="2400"/>
              <a:t>Make sure ALL Internet users are kept aware of the latest internet usage policies. Mistakes by a handful of users could jeopardize your connection’s privacy, and cause unwanted publicity for your organization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215900"/>
            <a:ext cx="6946900" cy="520700"/>
          </a:xfrm>
        </p:spPr>
        <p:txBody>
          <a:bodyPr/>
          <a:lstStyle/>
          <a:p>
            <a:r>
              <a:rPr lang="en-US" altLang="en-US" sz="2800"/>
              <a:t>Security and Privacy Issues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90550" y="879475"/>
            <a:ext cx="8482013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457200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09638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60488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12925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63775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720975" indent="-457200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78175" indent="-457200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635375" indent="-457200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92575" indent="-457200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Tx/>
              <a:buFontTx/>
              <a:buAutoNum type="arabicPeriod"/>
            </a:pPr>
            <a:r>
              <a:rPr lang="en-US" altLang="en-US" sz="2400"/>
              <a:t>Background and Statistics 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Network connections ( at work and home )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Firewalls, Anti-Virus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“Persona” details and options 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Tracking you cyber: web browser,  email, social media 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Tracking you physical: phone, internet of things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Critical Advice and Summary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47650" y="5808663"/>
            <a:ext cx="87058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2575" indent="-2825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620713" indent="-223838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28713" indent="-22542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24000" indent="-1682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976438" indent="-169863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433638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890838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348038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05238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Tx/>
              <a:buFontTx/>
              <a:buNone/>
            </a:pPr>
            <a:r>
              <a:rPr lang="en-US" altLang="en-US" sz="2400"/>
              <a:t>Online web page =  http://navigators.com/issues.html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809875" y="5630863"/>
            <a:ext cx="6100763" cy="7747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specific_page.html</a:t>
            </a:r>
          </a:p>
        </p:txBody>
      </p:sp>
      <p:sp>
        <p:nvSpPr>
          <p:cNvPr id="23559" name="Oval 8"/>
          <p:cNvSpPr>
            <a:spLocks noChangeArrowheads="1"/>
          </p:cNvSpPr>
          <p:nvPr/>
        </p:nvSpPr>
        <p:spPr bwMode="auto">
          <a:xfrm>
            <a:off x="7100888" y="654050"/>
            <a:ext cx="1785937" cy="1651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23560" name="Line 6"/>
          <p:cNvSpPr>
            <a:spLocks noChangeShapeType="1"/>
          </p:cNvSpPr>
          <p:nvPr/>
        </p:nvSpPr>
        <p:spPr bwMode="auto">
          <a:xfrm>
            <a:off x="106363" y="2841625"/>
            <a:ext cx="538162" cy="15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>
            <a:off x="80963" y="3279775"/>
            <a:ext cx="538162" cy="15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374650"/>
            <a:ext cx="6729413" cy="390525"/>
          </a:xfrm>
        </p:spPr>
        <p:txBody>
          <a:bodyPr/>
          <a:lstStyle/>
          <a:p>
            <a:r>
              <a:rPr lang="en-US" altLang="en-US" sz="2800"/>
              <a:t>Cookies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3243263"/>
            <a:ext cx="8893175" cy="3319462"/>
          </a:xfrm>
        </p:spPr>
        <p:txBody>
          <a:bodyPr/>
          <a:lstStyle/>
          <a:p>
            <a:r>
              <a:rPr lang="en-US" altLang="en-US" sz="2400"/>
              <a:t>A cookie is a piece of text stored in your computer/device</a:t>
            </a:r>
          </a:p>
          <a:p>
            <a:r>
              <a:rPr lang="en-US" altLang="en-US" sz="2400"/>
              <a:t>It enables the web site to “recognize you” (username_greetings)  and “remember” your interactions within the site (logged-in </a:t>
            </a:r>
            <a:r>
              <a:rPr lang="en-US" altLang="en-US" sz="2400">
                <a:sym typeface="Wingdings" pitchFamily="2" charset="2"/>
              </a:rPr>
              <a:t> </a:t>
            </a:r>
            <a:r>
              <a:rPr lang="en-US" altLang="en-US" sz="2400"/>
              <a:t>shopping cart </a:t>
            </a:r>
            <a:r>
              <a:rPr lang="en-US" altLang="en-US" sz="2400">
                <a:sym typeface="Wingdings" pitchFamily="2" charset="2"/>
              </a:rPr>
              <a:t> checkout</a:t>
            </a:r>
            <a:r>
              <a:rPr lang="en-US" altLang="en-US" sz="2400"/>
              <a:t>)</a:t>
            </a:r>
          </a:p>
          <a:p>
            <a:r>
              <a:rPr lang="en-US" altLang="en-US" sz="2400"/>
              <a:t>Web site will repeatedly refer to your cookie and update its internal database of your online actions</a:t>
            </a:r>
          </a:p>
          <a:p>
            <a:r>
              <a:rPr lang="en-US" altLang="en-US" sz="2400"/>
              <a:t>3rd parties also place cookies on MANY web sites (advertisers, Google, Facebook, etc)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905250" y="1066800"/>
            <a:ext cx="1638300" cy="55245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/>
              <a:t>def.com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114550" y="1066800"/>
            <a:ext cx="1638300" cy="55245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/>
              <a:t>abc.com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52400" y="1085850"/>
            <a:ext cx="1866900" cy="55245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/>
              <a:t>xyz.com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949325" y="1657350"/>
            <a:ext cx="974725" cy="1082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 flipV="1">
            <a:off x="1066800" y="1616075"/>
            <a:ext cx="892175" cy="993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 rot="-6166">
            <a:off x="152400" y="2390775"/>
            <a:ext cx="1539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xyz_cookie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019300" y="2628900"/>
            <a:ext cx="1638300" cy="55245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/>
              <a:t>Browser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1806575" y="1676400"/>
            <a:ext cx="517525" cy="911225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 flipV="1">
            <a:off x="1905000" y="1635125"/>
            <a:ext cx="530225" cy="936625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2797175" y="1676400"/>
            <a:ext cx="22225" cy="873125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V="1">
            <a:off x="2987675" y="1635125"/>
            <a:ext cx="22225" cy="936625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3257550" y="1676400"/>
            <a:ext cx="815975" cy="873125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V="1">
            <a:off x="3482975" y="1635125"/>
            <a:ext cx="803275" cy="955675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860800" y="2030413"/>
            <a:ext cx="156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ad_cookies</a:t>
            </a:r>
          </a:p>
        </p:txBody>
      </p:sp>
      <p:sp>
        <p:nvSpPr>
          <p:cNvPr id="24594" name="Rectangle 20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cookies.html</a:t>
            </a:r>
          </a:p>
        </p:txBody>
      </p:sp>
      <p:pic>
        <p:nvPicPr>
          <p:cNvPr id="245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139825"/>
            <a:ext cx="347662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Are you visiting just one site?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" y="5078413"/>
            <a:ext cx="8867775" cy="1519237"/>
          </a:xfrm>
        </p:spPr>
        <p:txBody>
          <a:bodyPr/>
          <a:lstStyle/>
          <a:p>
            <a:r>
              <a:rPr lang="en-US" altLang="en-US" sz="2400"/>
              <a:t>Viewing a single page may cause your browser to interact with many different web servers</a:t>
            </a:r>
          </a:p>
          <a:p>
            <a:r>
              <a:rPr lang="en-US" altLang="en-US" sz="2400"/>
              <a:t>Even with cookies turned off, you still make foot prints on third-party web servers while retrieving their graphics</a:t>
            </a:r>
          </a:p>
        </p:txBody>
      </p:sp>
      <p:pic>
        <p:nvPicPr>
          <p:cNvPr id="2560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876425"/>
            <a:ext cx="19335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1493838" y="1196975"/>
            <a:ext cx="442912" cy="669925"/>
            <a:chOff x="1085" y="1096"/>
            <a:chExt cx="279" cy="422"/>
          </a:xfrm>
        </p:grpSpPr>
        <p:sp>
          <p:nvSpPr>
            <p:cNvPr id="25643" name="Rectangle 6"/>
            <p:cNvSpPr>
              <a:spLocks noChangeArrowheads="1"/>
            </p:cNvSpPr>
            <p:nvPr/>
          </p:nvSpPr>
          <p:spPr bwMode="auto">
            <a:xfrm>
              <a:off x="1085" y="1096"/>
              <a:ext cx="279" cy="42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25644" name="Line 7"/>
            <p:cNvSpPr>
              <a:spLocks noChangeShapeType="1"/>
            </p:cNvSpPr>
            <p:nvPr/>
          </p:nvSpPr>
          <p:spPr bwMode="auto">
            <a:xfrm>
              <a:off x="1105" y="1467"/>
              <a:ext cx="12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Line 8"/>
            <p:cNvSpPr>
              <a:spLocks noChangeShapeType="1"/>
            </p:cNvSpPr>
            <p:nvPr/>
          </p:nvSpPr>
          <p:spPr bwMode="auto">
            <a:xfrm>
              <a:off x="1225" y="1467"/>
              <a:ext cx="11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Line 9"/>
            <p:cNvSpPr>
              <a:spLocks noChangeShapeType="1"/>
            </p:cNvSpPr>
            <p:nvPr/>
          </p:nvSpPr>
          <p:spPr bwMode="auto">
            <a:xfrm>
              <a:off x="1105" y="1275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7" name="Line 10"/>
            <p:cNvSpPr>
              <a:spLocks noChangeShapeType="1"/>
            </p:cNvSpPr>
            <p:nvPr/>
          </p:nvSpPr>
          <p:spPr bwMode="auto">
            <a:xfrm>
              <a:off x="1105" y="1299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8" name="Line 11"/>
            <p:cNvSpPr>
              <a:spLocks noChangeShapeType="1"/>
            </p:cNvSpPr>
            <p:nvPr/>
          </p:nvSpPr>
          <p:spPr bwMode="auto">
            <a:xfrm>
              <a:off x="1105" y="1323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Line 12"/>
            <p:cNvSpPr>
              <a:spLocks noChangeShapeType="1"/>
            </p:cNvSpPr>
            <p:nvPr/>
          </p:nvSpPr>
          <p:spPr bwMode="auto">
            <a:xfrm>
              <a:off x="1105" y="1347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0" name="Line 13"/>
            <p:cNvSpPr>
              <a:spLocks noChangeShapeType="1"/>
            </p:cNvSpPr>
            <p:nvPr/>
          </p:nvSpPr>
          <p:spPr bwMode="auto">
            <a:xfrm>
              <a:off x="1145" y="1275"/>
              <a:ext cx="72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Line 14"/>
            <p:cNvSpPr>
              <a:spLocks noChangeShapeType="1"/>
            </p:cNvSpPr>
            <p:nvPr/>
          </p:nvSpPr>
          <p:spPr bwMode="auto">
            <a:xfrm>
              <a:off x="1201" y="1347"/>
              <a:ext cx="79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Line 15"/>
            <p:cNvSpPr>
              <a:spLocks noChangeShapeType="1"/>
            </p:cNvSpPr>
            <p:nvPr/>
          </p:nvSpPr>
          <p:spPr bwMode="auto">
            <a:xfrm>
              <a:off x="1249" y="1299"/>
              <a:ext cx="79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Line 16"/>
            <p:cNvSpPr>
              <a:spLocks noChangeShapeType="1"/>
            </p:cNvSpPr>
            <p:nvPr/>
          </p:nvSpPr>
          <p:spPr bwMode="auto">
            <a:xfrm>
              <a:off x="1105" y="1371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Line 17"/>
            <p:cNvSpPr>
              <a:spLocks noChangeShapeType="1"/>
            </p:cNvSpPr>
            <p:nvPr/>
          </p:nvSpPr>
          <p:spPr bwMode="auto">
            <a:xfrm>
              <a:off x="1105" y="1395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5" name="Line 18"/>
            <p:cNvSpPr>
              <a:spLocks noChangeShapeType="1"/>
            </p:cNvSpPr>
            <p:nvPr/>
          </p:nvSpPr>
          <p:spPr bwMode="auto">
            <a:xfrm>
              <a:off x="1105" y="1419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6" name="Line 19"/>
            <p:cNvSpPr>
              <a:spLocks noChangeShapeType="1"/>
            </p:cNvSpPr>
            <p:nvPr/>
          </p:nvSpPr>
          <p:spPr bwMode="auto">
            <a:xfrm>
              <a:off x="1201" y="1411"/>
              <a:ext cx="79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7" name="Line 20"/>
            <p:cNvSpPr>
              <a:spLocks noChangeShapeType="1"/>
            </p:cNvSpPr>
            <p:nvPr/>
          </p:nvSpPr>
          <p:spPr bwMode="auto">
            <a:xfrm>
              <a:off x="1249" y="1363"/>
              <a:ext cx="79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8" name="Rectangle 21"/>
            <p:cNvSpPr>
              <a:spLocks noChangeArrowheads="1"/>
            </p:cNvSpPr>
            <p:nvPr/>
          </p:nvSpPr>
          <p:spPr bwMode="auto">
            <a:xfrm>
              <a:off x="1229" y="1207"/>
              <a:ext cx="119" cy="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25659" name="Rectangle 22"/>
            <p:cNvSpPr>
              <a:spLocks noChangeArrowheads="1"/>
            </p:cNvSpPr>
            <p:nvPr/>
          </p:nvSpPr>
          <p:spPr bwMode="auto">
            <a:xfrm>
              <a:off x="1237" y="1152"/>
              <a:ext cx="111" cy="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25660" name="Oval 23"/>
            <p:cNvSpPr>
              <a:spLocks noChangeArrowheads="1"/>
            </p:cNvSpPr>
            <p:nvPr/>
          </p:nvSpPr>
          <p:spPr bwMode="auto">
            <a:xfrm>
              <a:off x="1101" y="1120"/>
              <a:ext cx="88" cy="11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</p:grpSp>
      <p:pic>
        <p:nvPicPr>
          <p:cNvPr id="2560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79500"/>
            <a:ext cx="2046288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607" name="Group 25"/>
          <p:cNvGrpSpPr>
            <a:grpSpLocks/>
          </p:cNvGrpSpPr>
          <p:nvPr/>
        </p:nvGrpSpPr>
        <p:grpSpPr bwMode="auto">
          <a:xfrm>
            <a:off x="2617788" y="1387475"/>
            <a:ext cx="1538287" cy="2441575"/>
            <a:chOff x="1085" y="1096"/>
            <a:chExt cx="279" cy="422"/>
          </a:xfrm>
        </p:grpSpPr>
        <p:sp>
          <p:nvSpPr>
            <p:cNvPr id="25625" name="Rectangle 26"/>
            <p:cNvSpPr>
              <a:spLocks noChangeArrowheads="1"/>
            </p:cNvSpPr>
            <p:nvPr/>
          </p:nvSpPr>
          <p:spPr bwMode="auto">
            <a:xfrm>
              <a:off x="1085" y="1096"/>
              <a:ext cx="279" cy="42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25626" name="Line 27"/>
            <p:cNvSpPr>
              <a:spLocks noChangeShapeType="1"/>
            </p:cNvSpPr>
            <p:nvPr/>
          </p:nvSpPr>
          <p:spPr bwMode="auto">
            <a:xfrm>
              <a:off x="1105" y="1467"/>
              <a:ext cx="12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Line 28"/>
            <p:cNvSpPr>
              <a:spLocks noChangeShapeType="1"/>
            </p:cNvSpPr>
            <p:nvPr/>
          </p:nvSpPr>
          <p:spPr bwMode="auto">
            <a:xfrm>
              <a:off x="1225" y="1467"/>
              <a:ext cx="11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Line 29"/>
            <p:cNvSpPr>
              <a:spLocks noChangeShapeType="1"/>
            </p:cNvSpPr>
            <p:nvPr/>
          </p:nvSpPr>
          <p:spPr bwMode="auto">
            <a:xfrm>
              <a:off x="1105" y="1275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Line 30"/>
            <p:cNvSpPr>
              <a:spLocks noChangeShapeType="1"/>
            </p:cNvSpPr>
            <p:nvPr/>
          </p:nvSpPr>
          <p:spPr bwMode="auto">
            <a:xfrm>
              <a:off x="1105" y="1299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Line 31"/>
            <p:cNvSpPr>
              <a:spLocks noChangeShapeType="1"/>
            </p:cNvSpPr>
            <p:nvPr/>
          </p:nvSpPr>
          <p:spPr bwMode="auto">
            <a:xfrm>
              <a:off x="1105" y="1323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Line 32"/>
            <p:cNvSpPr>
              <a:spLocks noChangeShapeType="1"/>
            </p:cNvSpPr>
            <p:nvPr/>
          </p:nvSpPr>
          <p:spPr bwMode="auto">
            <a:xfrm>
              <a:off x="1105" y="1347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Line 33"/>
            <p:cNvSpPr>
              <a:spLocks noChangeShapeType="1"/>
            </p:cNvSpPr>
            <p:nvPr/>
          </p:nvSpPr>
          <p:spPr bwMode="auto">
            <a:xfrm>
              <a:off x="1145" y="1275"/>
              <a:ext cx="72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Line 34"/>
            <p:cNvSpPr>
              <a:spLocks noChangeShapeType="1"/>
            </p:cNvSpPr>
            <p:nvPr/>
          </p:nvSpPr>
          <p:spPr bwMode="auto">
            <a:xfrm>
              <a:off x="1201" y="1347"/>
              <a:ext cx="79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Line 35"/>
            <p:cNvSpPr>
              <a:spLocks noChangeShapeType="1"/>
            </p:cNvSpPr>
            <p:nvPr/>
          </p:nvSpPr>
          <p:spPr bwMode="auto">
            <a:xfrm>
              <a:off x="1249" y="1299"/>
              <a:ext cx="79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5" name="Line 36"/>
            <p:cNvSpPr>
              <a:spLocks noChangeShapeType="1"/>
            </p:cNvSpPr>
            <p:nvPr/>
          </p:nvSpPr>
          <p:spPr bwMode="auto">
            <a:xfrm>
              <a:off x="1105" y="1371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6" name="Line 37"/>
            <p:cNvSpPr>
              <a:spLocks noChangeShapeType="1"/>
            </p:cNvSpPr>
            <p:nvPr/>
          </p:nvSpPr>
          <p:spPr bwMode="auto">
            <a:xfrm>
              <a:off x="1105" y="1395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Line 38"/>
            <p:cNvSpPr>
              <a:spLocks noChangeShapeType="1"/>
            </p:cNvSpPr>
            <p:nvPr/>
          </p:nvSpPr>
          <p:spPr bwMode="auto">
            <a:xfrm>
              <a:off x="1105" y="1419"/>
              <a:ext cx="22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8" name="Line 39"/>
            <p:cNvSpPr>
              <a:spLocks noChangeShapeType="1"/>
            </p:cNvSpPr>
            <p:nvPr/>
          </p:nvSpPr>
          <p:spPr bwMode="auto">
            <a:xfrm>
              <a:off x="1201" y="1411"/>
              <a:ext cx="79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9" name="Line 40"/>
            <p:cNvSpPr>
              <a:spLocks noChangeShapeType="1"/>
            </p:cNvSpPr>
            <p:nvPr/>
          </p:nvSpPr>
          <p:spPr bwMode="auto">
            <a:xfrm>
              <a:off x="1249" y="1363"/>
              <a:ext cx="79" cy="0"/>
            </a:xfrm>
            <a:prstGeom prst="line">
              <a:avLst/>
            </a:prstGeom>
            <a:noFill/>
            <a:ln w="25400">
              <a:solidFill>
                <a:srgbClr val="063DE8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0" name="Rectangle 41"/>
            <p:cNvSpPr>
              <a:spLocks noChangeArrowheads="1"/>
            </p:cNvSpPr>
            <p:nvPr/>
          </p:nvSpPr>
          <p:spPr bwMode="auto">
            <a:xfrm>
              <a:off x="1229" y="1207"/>
              <a:ext cx="119" cy="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25641" name="Rectangle 42"/>
            <p:cNvSpPr>
              <a:spLocks noChangeArrowheads="1"/>
            </p:cNvSpPr>
            <p:nvPr/>
          </p:nvSpPr>
          <p:spPr bwMode="auto">
            <a:xfrm>
              <a:off x="1237" y="1152"/>
              <a:ext cx="111" cy="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25642" name="Oval 43"/>
            <p:cNvSpPr>
              <a:spLocks noChangeArrowheads="1"/>
            </p:cNvSpPr>
            <p:nvPr/>
          </p:nvSpPr>
          <p:spPr bwMode="auto">
            <a:xfrm>
              <a:off x="1101" y="1120"/>
              <a:ext cx="88" cy="11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</p:grpSp>
      <p:sp>
        <p:nvSpPr>
          <p:cNvPr id="25608" name="Text Box 44"/>
          <p:cNvSpPr txBox="1">
            <a:spLocks noChangeArrowheads="1"/>
          </p:cNvSpPr>
          <p:nvPr/>
        </p:nvSpPr>
        <p:spPr bwMode="auto">
          <a:xfrm>
            <a:off x="4441825" y="1392238"/>
            <a:ext cx="11398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Page2.html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Logo.gif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Cookies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Scripts, etc</a:t>
            </a:r>
          </a:p>
        </p:txBody>
      </p:sp>
      <p:sp>
        <p:nvSpPr>
          <p:cNvPr id="25609" name="Text Box 45"/>
          <p:cNvSpPr txBox="1">
            <a:spLocks noChangeArrowheads="1"/>
          </p:cNvSpPr>
          <p:nvPr/>
        </p:nvSpPr>
        <p:spPr bwMode="auto">
          <a:xfrm>
            <a:off x="5680075" y="2973388"/>
            <a:ext cx="1374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Ad_banner.gif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Cookies, etc</a:t>
            </a:r>
          </a:p>
        </p:txBody>
      </p:sp>
      <p:sp>
        <p:nvSpPr>
          <p:cNvPr id="25610" name="Text Box 46"/>
          <p:cNvSpPr txBox="1">
            <a:spLocks noChangeArrowheads="1"/>
          </p:cNvSpPr>
          <p:nvPr/>
        </p:nvSpPr>
        <p:spPr bwMode="auto">
          <a:xfrm>
            <a:off x="4162425" y="3738563"/>
            <a:ext cx="12271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Tiny_dot.gif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Cookies, etc</a:t>
            </a:r>
          </a:p>
        </p:txBody>
      </p:sp>
      <p:sp>
        <p:nvSpPr>
          <p:cNvPr id="25611" name="Text Box 47"/>
          <p:cNvSpPr txBox="1">
            <a:spLocks noChangeArrowheads="1"/>
          </p:cNvSpPr>
          <p:nvPr/>
        </p:nvSpPr>
        <p:spPr bwMode="auto">
          <a:xfrm>
            <a:off x="1374775" y="4125913"/>
            <a:ext cx="12271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facebook.gif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Cookies, etc</a:t>
            </a:r>
          </a:p>
        </p:txBody>
      </p:sp>
      <p:sp>
        <p:nvSpPr>
          <p:cNvPr id="25612" name="Text Box 48"/>
          <p:cNvSpPr txBox="1">
            <a:spLocks noChangeArrowheads="1"/>
          </p:cNvSpPr>
          <p:nvPr/>
        </p:nvSpPr>
        <p:spPr bwMode="auto">
          <a:xfrm>
            <a:off x="1089025" y="906463"/>
            <a:ext cx="1130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Page1.html</a:t>
            </a:r>
          </a:p>
        </p:txBody>
      </p:sp>
      <p:sp>
        <p:nvSpPr>
          <p:cNvPr id="25613" name="Text Box 49"/>
          <p:cNvSpPr txBox="1">
            <a:spLocks noChangeArrowheads="1"/>
          </p:cNvSpPr>
          <p:nvPr/>
        </p:nvSpPr>
        <p:spPr bwMode="auto">
          <a:xfrm>
            <a:off x="2936875" y="1316038"/>
            <a:ext cx="1130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Page2.html</a:t>
            </a:r>
          </a:p>
        </p:txBody>
      </p:sp>
      <p:sp>
        <p:nvSpPr>
          <p:cNvPr id="25614" name="Line 50"/>
          <p:cNvSpPr>
            <a:spLocks noChangeShapeType="1"/>
          </p:cNvSpPr>
          <p:nvPr/>
        </p:nvSpPr>
        <p:spPr bwMode="auto">
          <a:xfrm>
            <a:off x="1943100" y="1276350"/>
            <a:ext cx="3609975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51"/>
          <p:cNvSpPr>
            <a:spLocks noChangeShapeType="1"/>
          </p:cNvSpPr>
          <p:nvPr/>
        </p:nvSpPr>
        <p:spPr bwMode="auto">
          <a:xfrm flipH="1">
            <a:off x="4171950" y="1428750"/>
            <a:ext cx="14478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52"/>
          <p:cNvSpPr>
            <a:spLocks noChangeShapeType="1"/>
          </p:cNvSpPr>
          <p:nvPr/>
        </p:nvSpPr>
        <p:spPr bwMode="auto">
          <a:xfrm flipH="1">
            <a:off x="1933575" y="1495425"/>
            <a:ext cx="676275" cy="466725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7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146550"/>
            <a:ext cx="124936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8" name="Pictur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32175"/>
            <a:ext cx="124936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9" name="Picture 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4222750"/>
            <a:ext cx="124936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20" name="Line 56"/>
          <p:cNvSpPr>
            <a:spLocks noChangeShapeType="1"/>
          </p:cNvSpPr>
          <p:nvPr/>
        </p:nvSpPr>
        <p:spPr bwMode="auto">
          <a:xfrm>
            <a:off x="3648075" y="1800225"/>
            <a:ext cx="1981200" cy="1685925"/>
          </a:xfrm>
          <a:prstGeom prst="line">
            <a:avLst/>
          </a:prstGeom>
          <a:noFill/>
          <a:ln w="63500" cmpd="tri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57"/>
          <p:cNvSpPr>
            <a:spLocks noChangeShapeType="1"/>
          </p:cNvSpPr>
          <p:nvPr/>
        </p:nvSpPr>
        <p:spPr bwMode="auto">
          <a:xfrm>
            <a:off x="3286125" y="2276475"/>
            <a:ext cx="885825" cy="1870075"/>
          </a:xfrm>
          <a:prstGeom prst="line">
            <a:avLst/>
          </a:prstGeom>
          <a:noFill/>
          <a:ln w="63500" cmpd="tri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58"/>
          <p:cNvSpPr>
            <a:spLocks noChangeShapeType="1"/>
          </p:cNvSpPr>
          <p:nvPr/>
        </p:nvSpPr>
        <p:spPr bwMode="auto">
          <a:xfrm flipH="1">
            <a:off x="3059113" y="3733800"/>
            <a:ext cx="236537" cy="392113"/>
          </a:xfrm>
          <a:prstGeom prst="line">
            <a:avLst/>
          </a:prstGeom>
          <a:noFill/>
          <a:ln w="63500" cmpd="tri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Rectangle 59"/>
          <p:cNvSpPr>
            <a:spLocks noChangeArrowheads="1"/>
          </p:cNvSpPr>
          <p:nvPr/>
        </p:nvSpPr>
        <p:spPr bwMode="auto">
          <a:xfrm>
            <a:off x="3190875" y="3638550"/>
            <a:ext cx="219075" cy="88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25624" name="Rectangle 13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cookies.html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Third Party Cookies</a:t>
            </a:r>
          </a:p>
        </p:txBody>
      </p:sp>
      <p:pic>
        <p:nvPicPr>
          <p:cNvPr id="266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122488"/>
            <a:ext cx="1257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3086100" y="1296988"/>
            <a:ext cx="442913" cy="669925"/>
            <a:chOff x="1085" y="1096"/>
            <a:chExt cx="279" cy="422"/>
          </a:xfrm>
        </p:grpSpPr>
        <p:sp>
          <p:nvSpPr>
            <p:cNvPr id="26774" name="Rectangle 5"/>
            <p:cNvSpPr>
              <a:spLocks noChangeArrowheads="1"/>
            </p:cNvSpPr>
            <p:nvPr/>
          </p:nvSpPr>
          <p:spPr bwMode="auto">
            <a:xfrm>
              <a:off x="1085" y="1096"/>
              <a:ext cx="279" cy="42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26775" name="Line 6"/>
            <p:cNvSpPr>
              <a:spLocks noChangeShapeType="1"/>
            </p:cNvSpPr>
            <p:nvPr/>
          </p:nvSpPr>
          <p:spPr bwMode="auto">
            <a:xfrm>
              <a:off x="1105" y="1467"/>
              <a:ext cx="120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6" name="Line 7"/>
            <p:cNvSpPr>
              <a:spLocks noChangeShapeType="1"/>
            </p:cNvSpPr>
            <p:nvPr/>
          </p:nvSpPr>
          <p:spPr bwMode="auto">
            <a:xfrm>
              <a:off x="1225" y="1467"/>
              <a:ext cx="119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7" name="Line 8"/>
            <p:cNvSpPr>
              <a:spLocks noChangeShapeType="1"/>
            </p:cNvSpPr>
            <p:nvPr/>
          </p:nvSpPr>
          <p:spPr bwMode="auto">
            <a:xfrm>
              <a:off x="1105" y="1275"/>
              <a:ext cx="223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8" name="Line 9"/>
            <p:cNvSpPr>
              <a:spLocks noChangeShapeType="1"/>
            </p:cNvSpPr>
            <p:nvPr/>
          </p:nvSpPr>
          <p:spPr bwMode="auto">
            <a:xfrm>
              <a:off x="1105" y="1299"/>
              <a:ext cx="223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9" name="Line 10"/>
            <p:cNvSpPr>
              <a:spLocks noChangeShapeType="1"/>
            </p:cNvSpPr>
            <p:nvPr/>
          </p:nvSpPr>
          <p:spPr bwMode="auto">
            <a:xfrm>
              <a:off x="1105" y="1323"/>
              <a:ext cx="223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0" name="Line 11"/>
            <p:cNvSpPr>
              <a:spLocks noChangeShapeType="1"/>
            </p:cNvSpPr>
            <p:nvPr/>
          </p:nvSpPr>
          <p:spPr bwMode="auto">
            <a:xfrm>
              <a:off x="1105" y="1347"/>
              <a:ext cx="223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1" name="Line 12"/>
            <p:cNvSpPr>
              <a:spLocks noChangeShapeType="1"/>
            </p:cNvSpPr>
            <p:nvPr/>
          </p:nvSpPr>
          <p:spPr bwMode="auto">
            <a:xfrm>
              <a:off x="1145" y="1275"/>
              <a:ext cx="7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2" name="Line 13"/>
            <p:cNvSpPr>
              <a:spLocks noChangeShapeType="1"/>
            </p:cNvSpPr>
            <p:nvPr/>
          </p:nvSpPr>
          <p:spPr bwMode="auto">
            <a:xfrm>
              <a:off x="1201" y="1347"/>
              <a:ext cx="79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3" name="Line 14"/>
            <p:cNvSpPr>
              <a:spLocks noChangeShapeType="1"/>
            </p:cNvSpPr>
            <p:nvPr/>
          </p:nvSpPr>
          <p:spPr bwMode="auto">
            <a:xfrm>
              <a:off x="1249" y="1299"/>
              <a:ext cx="79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4" name="Line 15"/>
            <p:cNvSpPr>
              <a:spLocks noChangeShapeType="1"/>
            </p:cNvSpPr>
            <p:nvPr/>
          </p:nvSpPr>
          <p:spPr bwMode="auto">
            <a:xfrm>
              <a:off x="1105" y="1371"/>
              <a:ext cx="223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5" name="Line 16"/>
            <p:cNvSpPr>
              <a:spLocks noChangeShapeType="1"/>
            </p:cNvSpPr>
            <p:nvPr/>
          </p:nvSpPr>
          <p:spPr bwMode="auto">
            <a:xfrm>
              <a:off x="1105" y="1395"/>
              <a:ext cx="223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6" name="Line 17"/>
            <p:cNvSpPr>
              <a:spLocks noChangeShapeType="1"/>
            </p:cNvSpPr>
            <p:nvPr/>
          </p:nvSpPr>
          <p:spPr bwMode="auto">
            <a:xfrm>
              <a:off x="1105" y="1419"/>
              <a:ext cx="223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7" name="Line 18"/>
            <p:cNvSpPr>
              <a:spLocks noChangeShapeType="1"/>
            </p:cNvSpPr>
            <p:nvPr/>
          </p:nvSpPr>
          <p:spPr bwMode="auto">
            <a:xfrm>
              <a:off x="1201" y="1411"/>
              <a:ext cx="79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8" name="Line 19"/>
            <p:cNvSpPr>
              <a:spLocks noChangeShapeType="1"/>
            </p:cNvSpPr>
            <p:nvPr/>
          </p:nvSpPr>
          <p:spPr bwMode="auto">
            <a:xfrm>
              <a:off x="1249" y="1363"/>
              <a:ext cx="79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9" name="Rectangle 20"/>
            <p:cNvSpPr>
              <a:spLocks noChangeArrowheads="1"/>
            </p:cNvSpPr>
            <p:nvPr/>
          </p:nvSpPr>
          <p:spPr bwMode="auto">
            <a:xfrm>
              <a:off x="1229" y="1207"/>
              <a:ext cx="119" cy="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26790" name="Rectangle 21"/>
            <p:cNvSpPr>
              <a:spLocks noChangeArrowheads="1"/>
            </p:cNvSpPr>
            <p:nvPr/>
          </p:nvSpPr>
          <p:spPr bwMode="auto">
            <a:xfrm>
              <a:off x="1237" y="1152"/>
              <a:ext cx="111" cy="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26791" name="Oval 22"/>
            <p:cNvSpPr>
              <a:spLocks noChangeArrowheads="1"/>
            </p:cNvSpPr>
            <p:nvPr/>
          </p:nvSpPr>
          <p:spPr bwMode="auto">
            <a:xfrm>
              <a:off x="1101" y="1120"/>
              <a:ext cx="88" cy="11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</p:grpSp>
      <p:sp>
        <p:nvSpPr>
          <p:cNvPr id="26629" name="Rectangle 23"/>
          <p:cNvSpPr>
            <a:spLocks noChangeArrowheads="1"/>
          </p:cNvSpPr>
          <p:nvPr/>
        </p:nvSpPr>
        <p:spPr bwMode="auto">
          <a:xfrm>
            <a:off x="247650" y="909638"/>
            <a:ext cx="86582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Most web pages include graphics/cookies/beacons from “third parties”</a:t>
            </a:r>
          </a:p>
        </p:txBody>
      </p:sp>
      <p:grpSp>
        <p:nvGrpSpPr>
          <p:cNvPr id="26630" name="Group 24"/>
          <p:cNvGrpSpPr>
            <a:grpSpLocks/>
          </p:cNvGrpSpPr>
          <p:nvPr/>
        </p:nvGrpSpPr>
        <p:grpSpPr bwMode="auto">
          <a:xfrm>
            <a:off x="3038475" y="2779713"/>
            <a:ext cx="442913" cy="669925"/>
            <a:chOff x="1085" y="1096"/>
            <a:chExt cx="279" cy="422"/>
          </a:xfrm>
        </p:grpSpPr>
        <p:sp>
          <p:nvSpPr>
            <p:cNvPr id="26756" name="Rectangle 25"/>
            <p:cNvSpPr>
              <a:spLocks noChangeArrowheads="1"/>
            </p:cNvSpPr>
            <p:nvPr/>
          </p:nvSpPr>
          <p:spPr bwMode="auto">
            <a:xfrm>
              <a:off x="1085" y="1096"/>
              <a:ext cx="279" cy="42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26757" name="Line 26"/>
            <p:cNvSpPr>
              <a:spLocks noChangeShapeType="1"/>
            </p:cNvSpPr>
            <p:nvPr/>
          </p:nvSpPr>
          <p:spPr bwMode="auto">
            <a:xfrm>
              <a:off x="1105" y="1467"/>
              <a:ext cx="120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8" name="Line 27"/>
            <p:cNvSpPr>
              <a:spLocks noChangeShapeType="1"/>
            </p:cNvSpPr>
            <p:nvPr/>
          </p:nvSpPr>
          <p:spPr bwMode="auto">
            <a:xfrm>
              <a:off x="1225" y="1467"/>
              <a:ext cx="119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9" name="Line 28"/>
            <p:cNvSpPr>
              <a:spLocks noChangeShapeType="1"/>
            </p:cNvSpPr>
            <p:nvPr/>
          </p:nvSpPr>
          <p:spPr bwMode="auto">
            <a:xfrm>
              <a:off x="1105" y="1275"/>
              <a:ext cx="223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0" name="Line 29"/>
            <p:cNvSpPr>
              <a:spLocks noChangeShapeType="1"/>
            </p:cNvSpPr>
            <p:nvPr/>
          </p:nvSpPr>
          <p:spPr bwMode="auto">
            <a:xfrm>
              <a:off x="1105" y="1299"/>
              <a:ext cx="223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1" name="Line 30"/>
            <p:cNvSpPr>
              <a:spLocks noChangeShapeType="1"/>
            </p:cNvSpPr>
            <p:nvPr/>
          </p:nvSpPr>
          <p:spPr bwMode="auto">
            <a:xfrm>
              <a:off x="1105" y="1323"/>
              <a:ext cx="223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2" name="Line 31"/>
            <p:cNvSpPr>
              <a:spLocks noChangeShapeType="1"/>
            </p:cNvSpPr>
            <p:nvPr/>
          </p:nvSpPr>
          <p:spPr bwMode="auto">
            <a:xfrm>
              <a:off x="1105" y="1347"/>
              <a:ext cx="223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3" name="Line 32"/>
            <p:cNvSpPr>
              <a:spLocks noChangeShapeType="1"/>
            </p:cNvSpPr>
            <p:nvPr/>
          </p:nvSpPr>
          <p:spPr bwMode="auto">
            <a:xfrm>
              <a:off x="1145" y="1275"/>
              <a:ext cx="72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4" name="Line 33"/>
            <p:cNvSpPr>
              <a:spLocks noChangeShapeType="1"/>
            </p:cNvSpPr>
            <p:nvPr/>
          </p:nvSpPr>
          <p:spPr bwMode="auto">
            <a:xfrm>
              <a:off x="1201" y="1347"/>
              <a:ext cx="79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5" name="Line 34"/>
            <p:cNvSpPr>
              <a:spLocks noChangeShapeType="1"/>
            </p:cNvSpPr>
            <p:nvPr/>
          </p:nvSpPr>
          <p:spPr bwMode="auto">
            <a:xfrm>
              <a:off x="1249" y="1299"/>
              <a:ext cx="79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6" name="Line 35"/>
            <p:cNvSpPr>
              <a:spLocks noChangeShapeType="1"/>
            </p:cNvSpPr>
            <p:nvPr/>
          </p:nvSpPr>
          <p:spPr bwMode="auto">
            <a:xfrm>
              <a:off x="1105" y="1371"/>
              <a:ext cx="223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7" name="Line 36"/>
            <p:cNvSpPr>
              <a:spLocks noChangeShapeType="1"/>
            </p:cNvSpPr>
            <p:nvPr/>
          </p:nvSpPr>
          <p:spPr bwMode="auto">
            <a:xfrm>
              <a:off x="1105" y="1395"/>
              <a:ext cx="223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8" name="Line 37"/>
            <p:cNvSpPr>
              <a:spLocks noChangeShapeType="1"/>
            </p:cNvSpPr>
            <p:nvPr/>
          </p:nvSpPr>
          <p:spPr bwMode="auto">
            <a:xfrm>
              <a:off x="1105" y="1419"/>
              <a:ext cx="223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9" name="Line 38"/>
            <p:cNvSpPr>
              <a:spLocks noChangeShapeType="1"/>
            </p:cNvSpPr>
            <p:nvPr/>
          </p:nvSpPr>
          <p:spPr bwMode="auto">
            <a:xfrm>
              <a:off x="1201" y="1411"/>
              <a:ext cx="79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0" name="Line 39"/>
            <p:cNvSpPr>
              <a:spLocks noChangeShapeType="1"/>
            </p:cNvSpPr>
            <p:nvPr/>
          </p:nvSpPr>
          <p:spPr bwMode="auto">
            <a:xfrm>
              <a:off x="1249" y="1363"/>
              <a:ext cx="79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1" name="Rectangle 40"/>
            <p:cNvSpPr>
              <a:spLocks noChangeArrowheads="1"/>
            </p:cNvSpPr>
            <p:nvPr/>
          </p:nvSpPr>
          <p:spPr bwMode="auto">
            <a:xfrm>
              <a:off x="1229" y="1207"/>
              <a:ext cx="119" cy="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26772" name="Rectangle 41"/>
            <p:cNvSpPr>
              <a:spLocks noChangeArrowheads="1"/>
            </p:cNvSpPr>
            <p:nvPr/>
          </p:nvSpPr>
          <p:spPr bwMode="auto">
            <a:xfrm>
              <a:off x="1237" y="1152"/>
              <a:ext cx="111" cy="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26773" name="Oval 42"/>
            <p:cNvSpPr>
              <a:spLocks noChangeArrowheads="1"/>
            </p:cNvSpPr>
            <p:nvPr/>
          </p:nvSpPr>
          <p:spPr bwMode="auto">
            <a:xfrm>
              <a:off x="1101" y="1120"/>
              <a:ext cx="88" cy="11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</p:grpSp>
      <p:grpSp>
        <p:nvGrpSpPr>
          <p:cNvPr id="26631" name="Group 43"/>
          <p:cNvGrpSpPr>
            <a:grpSpLocks/>
          </p:cNvGrpSpPr>
          <p:nvPr/>
        </p:nvGrpSpPr>
        <p:grpSpPr bwMode="auto">
          <a:xfrm>
            <a:off x="3000375" y="4351338"/>
            <a:ext cx="442913" cy="669925"/>
            <a:chOff x="1085" y="1096"/>
            <a:chExt cx="279" cy="422"/>
          </a:xfrm>
        </p:grpSpPr>
        <p:sp>
          <p:nvSpPr>
            <p:cNvPr id="26738" name="Rectangle 44"/>
            <p:cNvSpPr>
              <a:spLocks noChangeArrowheads="1"/>
            </p:cNvSpPr>
            <p:nvPr/>
          </p:nvSpPr>
          <p:spPr bwMode="auto">
            <a:xfrm>
              <a:off x="1085" y="1096"/>
              <a:ext cx="279" cy="42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26739" name="Line 45"/>
            <p:cNvSpPr>
              <a:spLocks noChangeShapeType="1"/>
            </p:cNvSpPr>
            <p:nvPr/>
          </p:nvSpPr>
          <p:spPr bwMode="auto">
            <a:xfrm>
              <a:off x="1105" y="1467"/>
              <a:ext cx="120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0" name="Line 46"/>
            <p:cNvSpPr>
              <a:spLocks noChangeShapeType="1"/>
            </p:cNvSpPr>
            <p:nvPr/>
          </p:nvSpPr>
          <p:spPr bwMode="auto">
            <a:xfrm>
              <a:off x="1225" y="1467"/>
              <a:ext cx="119" cy="0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1" name="Line 47"/>
            <p:cNvSpPr>
              <a:spLocks noChangeShapeType="1"/>
            </p:cNvSpPr>
            <p:nvPr/>
          </p:nvSpPr>
          <p:spPr bwMode="auto">
            <a:xfrm>
              <a:off x="1105" y="1275"/>
              <a:ext cx="223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2" name="Line 48"/>
            <p:cNvSpPr>
              <a:spLocks noChangeShapeType="1"/>
            </p:cNvSpPr>
            <p:nvPr/>
          </p:nvSpPr>
          <p:spPr bwMode="auto">
            <a:xfrm>
              <a:off x="1105" y="1299"/>
              <a:ext cx="223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3" name="Line 49"/>
            <p:cNvSpPr>
              <a:spLocks noChangeShapeType="1"/>
            </p:cNvSpPr>
            <p:nvPr/>
          </p:nvSpPr>
          <p:spPr bwMode="auto">
            <a:xfrm>
              <a:off x="1105" y="1323"/>
              <a:ext cx="223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4" name="Line 50"/>
            <p:cNvSpPr>
              <a:spLocks noChangeShapeType="1"/>
            </p:cNvSpPr>
            <p:nvPr/>
          </p:nvSpPr>
          <p:spPr bwMode="auto">
            <a:xfrm>
              <a:off x="1105" y="1347"/>
              <a:ext cx="223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5" name="Line 51"/>
            <p:cNvSpPr>
              <a:spLocks noChangeShapeType="1"/>
            </p:cNvSpPr>
            <p:nvPr/>
          </p:nvSpPr>
          <p:spPr bwMode="auto">
            <a:xfrm>
              <a:off x="1145" y="1275"/>
              <a:ext cx="72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6" name="Line 52"/>
            <p:cNvSpPr>
              <a:spLocks noChangeShapeType="1"/>
            </p:cNvSpPr>
            <p:nvPr/>
          </p:nvSpPr>
          <p:spPr bwMode="auto">
            <a:xfrm>
              <a:off x="1201" y="1347"/>
              <a:ext cx="79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7" name="Line 53"/>
            <p:cNvSpPr>
              <a:spLocks noChangeShapeType="1"/>
            </p:cNvSpPr>
            <p:nvPr/>
          </p:nvSpPr>
          <p:spPr bwMode="auto">
            <a:xfrm>
              <a:off x="1249" y="1299"/>
              <a:ext cx="79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8" name="Line 54"/>
            <p:cNvSpPr>
              <a:spLocks noChangeShapeType="1"/>
            </p:cNvSpPr>
            <p:nvPr/>
          </p:nvSpPr>
          <p:spPr bwMode="auto">
            <a:xfrm>
              <a:off x="1105" y="1371"/>
              <a:ext cx="223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9" name="Line 55"/>
            <p:cNvSpPr>
              <a:spLocks noChangeShapeType="1"/>
            </p:cNvSpPr>
            <p:nvPr/>
          </p:nvSpPr>
          <p:spPr bwMode="auto">
            <a:xfrm>
              <a:off x="1105" y="1395"/>
              <a:ext cx="223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0" name="Line 56"/>
            <p:cNvSpPr>
              <a:spLocks noChangeShapeType="1"/>
            </p:cNvSpPr>
            <p:nvPr/>
          </p:nvSpPr>
          <p:spPr bwMode="auto">
            <a:xfrm>
              <a:off x="1105" y="1419"/>
              <a:ext cx="223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1" name="Line 57"/>
            <p:cNvSpPr>
              <a:spLocks noChangeShapeType="1"/>
            </p:cNvSpPr>
            <p:nvPr/>
          </p:nvSpPr>
          <p:spPr bwMode="auto">
            <a:xfrm>
              <a:off x="1201" y="1411"/>
              <a:ext cx="79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2" name="Line 58"/>
            <p:cNvSpPr>
              <a:spLocks noChangeShapeType="1"/>
            </p:cNvSpPr>
            <p:nvPr/>
          </p:nvSpPr>
          <p:spPr bwMode="auto">
            <a:xfrm>
              <a:off x="1249" y="1363"/>
              <a:ext cx="79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3" name="Rectangle 59"/>
            <p:cNvSpPr>
              <a:spLocks noChangeArrowheads="1"/>
            </p:cNvSpPr>
            <p:nvPr/>
          </p:nvSpPr>
          <p:spPr bwMode="auto">
            <a:xfrm>
              <a:off x="1229" y="1207"/>
              <a:ext cx="119" cy="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26754" name="Rectangle 60"/>
            <p:cNvSpPr>
              <a:spLocks noChangeArrowheads="1"/>
            </p:cNvSpPr>
            <p:nvPr/>
          </p:nvSpPr>
          <p:spPr bwMode="auto">
            <a:xfrm>
              <a:off x="1237" y="1152"/>
              <a:ext cx="111" cy="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  <p:sp>
          <p:nvSpPr>
            <p:cNvPr id="26755" name="Oval 61"/>
            <p:cNvSpPr>
              <a:spLocks noChangeArrowheads="1"/>
            </p:cNvSpPr>
            <p:nvPr/>
          </p:nvSpPr>
          <p:spPr bwMode="auto">
            <a:xfrm>
              <a:off x="1101" y="1120"/>
              <a:ext cx="88" cy="11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/>
            </a:p>
          </p:txBody>
        </p:sp>
      </p:grpSp>
      <p:sp>
        <p:nvSpPr>
          <p:cNvPr id="26632" name="Rectangle 62"/>
          <p:cNvSpPr>
            <a:spLocks noChangeArrowheads="1"/>
          </p:cNvSpPr>
          <p:nvPr/>
        </p:nvSpPr>
        <p:spPr bwMode="auto">
          <a:xfrm>
            <a:off x="3333750" y="1370013"/>
            <a:ext cx="179388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26633" name="Rectangle 63"/>
          <p:cNvSpPr>
            <a:spLocks noChangeArrowheads="1"/>
          </p:cNvSpPr>
          <p:nvPr/>
        </p:nvSpPr>
        <p:spPr bwMode="auto">
          <a:xfrm>
            <a:off x="3257550" y="2846388"/>
            <a:ext cx="179388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26634" name="Rectangle 64"/>
          <p:cNvSpPr>
            <a:spLocks noChangeArrowheads="1"/>
          </p:cNvSpPr>
          <p:nvPr/>
        </p:nvSpPr>
        <p:spPr bwMode="auto">
          <a:xfrm>
            <a:off x="3228975" y="4446588"/>
            <a:ext cx="179388" cy="76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grpSp>
        <p:nvGrpSpPr>
          <p:cNvPr id="26635" name="Group 65"/>
          <p:cNvGrpSpPr>
            <a:grpSpLocks/>
          </p:cNvGrpSpPr>
          <p:nvPr/>
        </p:nvGrpSpPr>
        <p:grpSpPr bwMode="auto">
          <a:xfrm>
            <a:off x="3790950" y="1550988"/>
            <a:ext cx="523875" cy="962025"/>
            <a:chOff x="3468" y="1998"/>
            <a:chExt cx="942" cy="1302"/>
          </a:xfrm>
        </p:grpSpPr>
        <p:grpSp>
          <p:nvGrpSpPr>
            <p:cNvPr id="26721" name="Group 66"/>
            <p:cNvGrpSpPr>
              <a:grpSpLocks/>
            </p:cNvGrpSpPr>
            <p:nvPr/>
          </p:nvGrpSpPr>
          <p:grpSpPr bwMode="auto">
            <a:xfrm>
              <a:off x="3468" y="1998"/>
              <a:ext cx="942" cy="1302"/>
              <a:chOff x="3540" y="2400"/>
              <a:chExt cx="570" cy="894"/>
            </a:xfrm>
          </p:grpSpPr>
          <p:sp>
            <p:nvSpPr>
              <p:cNvPr id="26734" name="Freeform 67"/>
              <p:cNvSpPr>
                <a:spLocks/>
              </p:cNvSpPr>
              <p:nvPr/>
            </p:nvSpPr>
            <p:spPr bwMode="auto">
              <a:xfrm>
                <a:off x="3540" y="2400"/>
                <a:ext cx="570" cy="894"/>
              </a:xfrm>
              <a:custGeom>
                <a:avLst/>
                <a:gdLst>
                  <a:gd name="T0" fmla="*/ 0 w 570"/>
                  <a:gd name="T1" fmla="*/ 828 h 894"/>
                  <a:gd name="T2" fmla="*/ 300 w 570"/>
                  <a:gd name="T3" fmla="*/ 894 h 894"/>
                  <a:gd name="T4" fmla="*/ 564 w 570"/>
                  <a:gd name="T5" fmla="*/ 798 h 894"/>
                  <a:gd name="T6" fmla="*/ 570 w 570"/>
                  <a:gd name="T7" fmla="*/ 174 h 894"/>
                  <a:gd name="T8" fmla="*/ 300 w 570"/>
                  <a:gd name="T9" fmla="*/ 0 h 894"/>
                  <a:gd name="T10" fmla="*/ 312 w 570"/>
                  <a:gd name="T11" fmla="*/ 876 h 894"/>
                  <a:gd name="T12" fmla="*/ 0 w 570"/>
                  <a:gd name="T13" fmla="*/ 828 h 8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0" h="894">
                    <a:moveTo>
                      <a:pt x="0" y="828"/>
                    </a:moveTo>
                    <a:lnTo>
                      <a:pt x="300" y="894"/>
                    </a:lnTo>
                    <a:lnTo>
                      <a:pt x="564" y="798"/>
                    </a:lnTo>
                    <a:lnTo>
                      <a:pt x="570" y="174"/>
                    </a:lnTo>
                    <a:lnTo>
                      <a:pt x="300" y="0"/>
                    </a:lnTo>
                    <a:lnTo>
                      <a:pt x="312" y="876"/>
                    </a:lnTo>
                    <a:lnTo>
                      <a:pt x="0" y="828"/>
                    </a:lnTo>
                    <a:close/>
                  </a:path>
                </a:pathLst>
              </a:custGeom>
              <a:solidFill>
                <a:srgbClr val="3366FF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" name="Freeform 68"/>
              <p:cNvSpPr>
                <a:spLocks/>
              </p:cNvSpPr>
              <p:nvPr/>
            </p:nvSpPr>
            <p:spPr bwMode="auto">
              <a:xfrm>
                <a:off x="3546" y="2400"/>
                <a:ext cx="306" cy="876"/>
              </a:xfrm>
              <a:custGeom>
                <a:avLst/>
                <a:gdLst>
                  <a:gd name="T0" fmla="*/ 6 w 306"/>
                  <a:gd name="T1" fmla="*/ 822 h 876"/>
                  <a:gd name="T2" fmla="*/ 306 w 306"/>
                  <a:gd name="T3" fmla="*/ 876 h 876"/>
                  <a:gd name="T4" fmla="*/ 288 w 306"/>
                  <a:gd name="T5" fmla="*/ 0 h 876"/>
                  <a:gd name="T6" fmla="*/ 0 w 306"/>
                  <a:gd name="T7" fmla="*/ 66 h 876"/>
                  <a:gd name="T8" fmla="*/ 6 w 306"/>
                  <a:gd name="T9" fmla="*/ 822 h 8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876">
                    <a:moveTo>
                      <a:pt x="6" y="822"/>
                    </a:moveTo>
                    <a:lnTo>
                      <a:pt x="306" y="876"/>
                    </a:lnTo>
                    <a:lnTo>
                      <a:pt x="288" y="0"/>
                    </a:lnTo>
                    <a:lnTo>
                      <a:pt x="0" y="66"/>
                    </a:lnTo>
                    <a:lnTo>
                      <a:pt x="6" y="822"/>
                    </a:lnTo>
                    <a:close/>
                  </a:path>
                </a:pathLst>
              </a:custGeom>
              <a:solidFill>
                <a:srgbClr val="3366FF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6" name="Freeform 69"/>
              <p:cNvSpPr>
                <a:spLocks/>
              </p:cNvSpPr>
              <p:nvPr/>
            </p:nvSpPr>
            <p:spPr bwMode="auto">
              <a:xfrm>
                <a:off x="3570" y="2460"/>
                <a:ext cx="228" cy="270"/>
              </a:xfrm>
              <a:custGeom>
                <a:avLst/>
                <a:gdLst>
                  <a:gd name="T0" fmla="*/ 18 w 228"/>
                  <a:gd name="T1" fmla="*/ 270 h 270"/>
                  <a:gd name="T2" fmla="*/ 228 w 228"/>
                  <a:gd name="T3" fmla="*/ 264 h 270"/>
                  <a:gd name="T4" fmla="*/ 228 w 228"/>
                  <a:gd name="T5" fmla="*/ 168 h 270"/>
                  <a:gd name="T6" fmla="*/ 6 w 228"/>
                  <a:gd name="T7" fmla="*/ 186 h 270"/>
                  <a:gd name="T8" fmla="*/ 6 w 228"/>
                  <a:gd name="T9" fmla="*/ 102 h 270"/>
                  <a:gd name="T10" fmla="*/ 228 w 228"/>
                  <a:gd name="T11" fmla="*/ 102 h 270"/>
                  <a:gd name="T12" fmla="*/ 228 w 228"/>
                  <a:gd name="T13" fmla="*/ 0 h 270"/>
                  <a:gd name="T14" fmla="*/ 0 w 228"/>
                  <a:gd name="T15" fmla="*/ 42 h 270"/>
                  <a:gd name="T16" fmla="*/ 18 w 228"/>
                  <a:gd name="T17" fmla="*/ 270 h 2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8" h="270">
                    <a:moveTo>
                      <a:pt x="18" y="270"/>
                    </a:moveTo>
                    <a:lnTo>
                      <a:pt x="228" y="264"/>
                    </a:lnTo>
                    <a:lnTo>
                      <a:pt x="228" y="168"/>
                    </a:lnTo>
                    <a:lnTo>
                      <a:pt x="6" y="186"/>
                    </a:lnTo>
                    <a:lnTo>
                      <a:pt x="6" y="102"/>
                    </a:lnTo>
                    <a:lnTo>
                      <a:pt x="228" y="102"/>
                    </a:lnTo>
                    <a:lnTo>
                      <a:pt x="228" y="0"/>
                    </a:lnTo>
                    <a:lnTo>
                      <a:pt x="0" y="42"/>
                    </a:lnTo>
                    <a:lnTo>
                      <a:pt x="18" y="270"/>
                    </a:lnTo>
                    <a:close/>
                  </a:path>
                </a:pathLst>
              </a:custGeom>
              <a:solidFill>
                <a:srgbClr val="3366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" name="Oval 70"/>
              <p:cNvSpPr>
                <a:spLocks noChangeArrowheads="1"/>
              </p:cNvSpPr>
              <p:nvPr/>
            </p:nvSpPr>
            <p:spPr bwMode="auto">
              <a:xfrm>
                <a:off x="3666" y="3042"/>
                <a:ext cx="56" cy="60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Char char="•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Char char="»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Char char="•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en-US" altLang="en-US"/>
              </a:p>
            </p:txBody>
          </p:sp>
        </p:grpSp>
        <p:sp>
          <p:nvSpPr>
            <p:cNvPr id="26722" name="Line 71"/>
            <p:cNvSpPr>
              <a:spLocks noChangeShapeType="1"/>
            </p:cNvSpPr>
            <p:nvPr/>
          </p:nvSpPr>
          <p:spPr bwMode="auto">
            <a:xfrm flipV="1">
              <a:off x="3564" y="2286"/>
              <a:ext cx="282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Line 72"/>
            <p:cNvSpPr>
              <a:spLocks noChangeShapeType="1"/>
            </p:cNvSpPr>
            <p:nvPr/>
          </p:nvSpPr>
          <p:spPr bwMode="auto">
            <a:xfrm flipV="1">
              <a:off x="3564" y="2406"/>
              <a:ext cx="282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4" name="Line 73"/>
            <p:cNvSpPr>
              <a:spLocks noChangeShapeType="1"/>
            </p:cNvSpPr>
            <p:nvPr/>
          </p:nvSpPr>
          <p:spPr bwMode="auto">
            <a:xfrm flipV="1">
              <a:off x="3570" y="2172"/>
              <a:ext cx="282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5" name="Line 74"/>
            <p:cNvSpPr>
              <a:spLocks noChangeShapeType="1"/>
            </p:cNvSpPr>
            <p:nvPr/>
          </p:nvSpPr>
          <p:spPr bwMode="auto">
            <a:xfrm>
              <a:off x="3810" y="219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Line 75"/>
            <p:cNvSpPr>
              <a:spLocks noChangeShapeType="1"/>
            </p:cNvSpPr>
            <p:nvPr/>
          </p:nvSpPr>
          <p:spPr bwMode="auto">
            <a:xfrm>
              <a:off x="3810" y="243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Line 76"/>
            <p:cNvSpPr>
              <a:spLocks noChangeShapeType="1"/>
            </p:cNvSpPr>
            <p:nvPr/>
          </p:nvSpPr>
          <p:spPr bwMode="auto">
            <a:xfrm>
              <a:off x="3690" y="2898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Line 77"/>
            <p:cNvSpPr>
              <a:spLocks noChangeShapeType="1"/>
            </p:cNvSpPr>
            <p:nvPr/>
          </p:nvSpPr>
          <p:spPr bwMode="auto">
            <a:xfrm flipV="1">
              <a:off x="4272" y="3126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9" name="Line 78"/>
            <p:cNvSpPr>
              <a:spLocks noChangeShapeType="1"/>
            </p:cNvSpPr>
            <p:nvPr/>
          </p:nvSpPr>
          <p:spPr bwMode="auto">
            <a:xfrm flipV="1">
              <a:off x="4272" y="3078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0" name="Line 79"/>
            <p:cNvSpPr>
              <a:spLocks noChangeShapeType="1"/>
            </p:cNvSpPr>
            <p:nvPr/>
          </p:nvSpPr>
          <p:spPr bwMode="auto">
            <a:xfrm flipV="1">
              <a:off x="4272" y="3030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Line 80"/>
            <p:cNvSpPr>
              <a:spLocks noChangeShapeType="1"/>
            </p:cNvSpPr>
            <p:nvPr/>
          </p:nvSpPr>
          <p:spPr bwMode="auto">
            <a:xfrm flipV="1">
              <a:off x="4272" y="2988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2" name="Line 81"/>
            <p:cNvSpPr>
              <a:spLocks noChangeShapeType="1"/>
            </p:cNvSpPr>
            <p:nvPr/>
          </p:nvSpPr>
          <p:spPr bwMode="auto">
            <a:xfrm flipV="1">
              <a:off x="4272" y="2940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Line 82"/>
            <p:cNvSpPr>
              <a:spLocks noChangeShapeType="1"/>
            </p:cNvSpPr>
            <p:nvPr/>
          </p:nvSpPr>
          <p:spPr bwMode="auto">
            <a:xfrm flipV="1">
              <a:off x="4272" y="2898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6" name="Group 83"/>
          <p:cNvGrpSpPr>
            <a:grpSpLocks/>
          </p:cNvGrpSpPr>
          <p:nvPr/>
        </p:nvGrpSpPr>
        <p:grpSpPr bwMode="auto">
          <a:xfrm>
            <a:off x="3810000" y="2932113"/>
            <a:ext cx="523875" cy="962025"/>
            <a:chOff x="3468" y="1998"/>
            <a:chExt cx="942" cy="1302"/>
          </a:xfrm>
        </p:grpSpPr>
        <p:grpSp>
          <p:nvGrpSpPr>
            <p:cNvPr id="26704" name="Group 84"/>
            <p:cNvGrpSpPr>
              <a:grpSpLocks/>
            </p:cNvGrpSpPr>
            <p:nvPr/>
          </p:nvGrpSpPr>
          <p:grpSpPr bwMode="auto">
            <a:xfrm>
              <a:off x="3468" y="1998"/>
              <a:ext cx="942" cy="1302"/>
              <a:chOff x="3540" y="2400"/>
              <a:chExt cx="570" cy="894"/>
            </a:xfrm>
          </p:grpSpPr>
          <p:sp>
            <p:nvSpPr>
              <p:cNvPr id="26717" name="Freeform 85"/>
              <p:cNvSpPr>
                <a:spLocks/>
              </p:cNvSpPr>
              <p:nvPr/>
            </p:nvSpPr>
            <p:spPr bwMode="auto">
              <a:xfrm>
                <a:off x="3540" y="2400"/>
                <a:ext cx="570" cy="894"/>
              </a:xfrm>
              <a:custGeom>
                <a:avLst/>
                <a:gdLst>
                  <a:gd name="T0" fmla="*/ 0 w 570"/>
                  <a:gd name="T1" fmla="*/ 828 h 894"/>
                  <a:gd name="T2" fmla="*/ 300 w 570"/>
                  <a:gd name="T3" fmla="*/ 894 h 894"/>
                  <a:gd name="T4" fmla="*/ 564 w 570"/>
                  <a:gd name="T5" fmla="*/ 798 h 894"/>
                  <a:gd name="T6" fmla="*/ 570 w 570"/>
                  <a:gd name="T7" fmla="*/ 174 h 894"/>
                  <a:gd name="T8" fmla="*/ 300 w 570"/>
                  <a:gd name="T9" fmla="*/ 0 h 894"/>
                  <a:gd name="T10" fmla="*/ 312 w 570"/>
                  <a:gd name="T11" fmla="*/ 876 h 894"/>
                  <a:gd name="T12" fmla="*/ 0 w 570"/>
                  <a:gd name="T13" fmla="*/ 828 h 8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0" h="894">
                    <a:moveTo>
                      <a:pt x="0" y="828"/>
                    </a:moveTo>
                    <a:lnTo>
                      <a:pt x="300" y="894"/>
                    </a:lnTo>
                    <a:lnTo>
                      <a:pt x="564" y="798"/>
                    </a:lnTo>
                    <a:lnTo>
                      <a:pt x="570" y="174"/>
                    </a:lnTo>
                    <a:lnTo>
                      <a:pt x="300" y="0"/>
                    </a:lnTo>
                    <a:lnTo>
                      <a:pt x="312" y="876"/>
                    </a:lnTo>
                    <a:lnTo>
                      <a:pt x="0" y="828"/>
                    </a:lnTo>
                    <a:close/>
                  </a:path>
                </a:pathLst>
              </a:custGeom>
              <a:solidFill>
                <a:srgbClr val="008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8" name="Freeform 86"/>
              <p:cNvSpPr>
                <a:spLocks/>
              </p:cNvSpPr>
              <p:nvPr/>
            </p:nvSpPr>
            <p:spPr bwMode="auto">
              <a:xfrm>
                <a:off x="3546" y="2400"/>
                <a:ext cx="306" cy="876"/>
              </a:xfrm>
              <a:custGeom>
                <a:avLst/>
                <a:gdLst>
                  <a:gd name="T0" fmla="*/ 6 w 306"/>
                  <a:gd name="T1" fmla="*/ 822 h 876"/>
                  <a:gd name="T2" fmla="*/ 306 w 306"/>
                  <a:gd name="T3" fmla="*/ 876 h 876"/>
                  <a:gd name="T4" fmla="*/ 288 w 306"/>
                  <a:gd name="T5" fmla="*/ 0 h 876"/>
                  <a:gd name="T6" fmla="*/ 0 w 306"/>
                  <a:gd name="T7" fmla="*/ 66 h 876"/>
                  <a:gd name="T8" fmla="*/ 6 w 306"/>
                  <a:gd name="T9" fmla="*/ 822 h 8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876">
                    <a:moveTo>
                      <a:pt x="6" y="822"/>
                    </a:moveTo>
                    <a:lnTo>
                      <a:pt x="306" y="876"/>
                    </a:lnTo>
                    <a:lnTo>
                      <a:pt x="288" y="0"/>
                    </a:lnTo>
                    <a:lnTo>
                      <a:pt x="0" y="66"/>
                    </a:lnTo>
                    <a:lnTo>
                      <a:pt x="6" y="822"/>
                    </a:lnTo>
                    <a:close/>
                  </a:path>
                </a:pathLst>
              </a:custGeom>
              <a:solidFill>
                <a:srgbClr val="008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9" name="Freeform 87"/>
              <p:cNvSpPr>
                <a:spLocks/>
              </p:cNvSpPr>
              <p:nvPr/>
            </p:nvSpPr>
            <p:spPr bwMode="auto">
              <a:xfrm>
                <a:off x="3570" y="2460"/>
                <a:ext cx="228" cy="270"/>
              </a:xfrm>
              <a:custGeom>
                <a:avLst/>
                <a:gdLst>
                  <a:gd name="T0" fmla="*/ 18 w 228"/>
                  <a:gd name="T1" fmla="*/ 270 h 270"/>
                  <a:gd name="T2" fmla="*/ 228 w 228"/>
                  <a:gd name="T3" fmla="*/ 264 h 270"/>
                  <a:gd name="T4" fmla="*/ 228 w 228"/>
                  <a:gd name="T5" fmla="*/ 168 h 270"/>
                  <a:gd name="T6" fmla="*/ 6 w 228"/>
                  <a:gd name="T7" fmla="*/ 186 h 270"/>
                  <a:gd name="T8" fmla="*/ 6 w 228"/>
                  <a:gd name="T9" fmla="*/ 102 h 270"/>
                  <a:gd name="T10" fmla="*/ 228 w 228"/>
                  <a:gd name="T11" fmla="*/ 102 h 270"/>
                  <a:gd name="T12" fmla="*/ 228 w 228"/>
                  <a:gd name="T13" fmla="*/ 0 h 270"/>
                  <a:gd name="T14" fmla="*/ 0 w 228"/>
                  <a:gd name="T15" fmla="*/ 42 h 270"/>
                  <a:gd name="T16" fmla="*/ 18 w 228"/>
                  <a:gd name="T17" fmla="*/ 270 h 2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8" h="270">
                    <a:moveTo>
                      <a:pt x="18" y="270"/>
                    </a:moveTo>
                    <a:lnTo>
                      <a:pt x="228" y="264"/>
                    </a:lnTo>
                    <a:lnTo>
                      <a:pt x="228" y="168"/>
                    </a:lnTo>
                    <a:lnTo>
                      <a:pt x="6" y="186"/>
                    </a:lnTo>
                    <a:lnTo>
                      <a:pt x="6" y="102"/>
                    </a:lnTo>
                    <a:lnTo>
                      <a:pt x="228" y="102"/>
                    </a:lnTo>
                    <a:lnTo>
                      <a:pt x="228" y="0"/>
                    </a:lnTo>
                    <a:lnTo>
                      <a:pt x="0" y="42"/>
                    </a:lnTo>
                    <a:lnTo>
                      <a:pt x="18" y="270"/>
                    </a:lnTo>
                    <a:close/>
                  </a:path>
                </a:pathLst>
              </a:custGeom>
              <a:solidFill>
                <a:srgbClr val="008000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0" name="Oval 88"/>
              <p:cNvSpPr>
                <a:spLocks noChangeArrowheads="1"/>
              </p:cNvSpPr>
              <p:nvPr/>
            </p:nvSpPr>
            <p:spPr bwMode="auto">
              <a:xfrm>
                <a:off x="3666" y="3042"/>
                <a:ext cx="56" cy="6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Char char="•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Char char="»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Char char="•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en-US" altLang="en-US"/>
              </a:p>
            </p:txBody>
          </p:sp>
        </p:grpSp>
        <p:sp>
          <p:nvSpPr>
            <p:cNvPr id="26705" name="Line 89"/>
            <p:cNvSpPr>
              <a:spLocks noChangeShapeType="1"/>
            </p:cNvSpPr>
            <p:nvPr/>
          </p:nvSpPr>
          <p:spPr bwMode="auto">
            <a:xfrm flipV="1">
              <a:off x="3564" y="2286"/>
              <a:ext cx="282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Line 90"/>
            <p:cNvSpPr>
              <a:spLocks noChangeShapeType="1"/>
            </p:cNvSpPr>
            <p:nvPr/>
          </p:nvSpPr>
          <p:spPr bwMode="auto">
            <a:xfrm flipV="1">
              <a:off x="3564" y="2406"/>
              <a:ext cx="282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Line 91"/>
            <p:cNvSpPr>
              <a:spLocks noChangeShapeType="1"/>
            </p:cNvSpPr>
            <p:nvPr/>
          </p:nvSpPr>
          <p:spPr bwMode="auto">
            <a:xfrm flipV="1">
              <a:off x="3570" y="2172"/>
              <a:ext cx="282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Line 92"/>
            <p:cNvSpPr>
              <a:spLocks noChangeShapeType="1"/>
            </p:cNvSpPr>
            <p:nvPr/>
          </p:nvSpPr>
          <p:spPr bwMode="auto">
            <a:xfrm>
              <a:off x="3810" y="219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Line 93"/>
            <p:cNvSpPr>
              <a:spLocks noChangeShapeType="1"/>
            </p:cNvSpPr>
            <p:nvPr/>
          </p:nvSpPr>
          <p:spPr bwMode="auto">
            <a:xfrm>
              <a:off x="3810" y="243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Line 94"/>
            <p:cNvSpPr>
              <a:spLocks noChangeShapeType="1"/>
            </p:cNvSpPr>
            <p:nvPr/>
          </p:nvSpPr>
          <p:spPr bwMode="auto">
            <a:xfrm>
              <a:off x="3690" y="2898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Line 95"/>
            <p:cNvSpPr>
              <a:spLocks noChangeShapeType="1"/>
            </p:cNvSpPr>
            <p:nvPr/>
          </p:nvSpPr>
          <p:spPr bwMode="auto">
            <a:xfrm flipV="1">
              <a:off x="4272" y="3126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Line 96"/>
            <p:cNvSpPr>
              <a:spLocks noChangeShapeType="1"/>
            </p:cNvSpPr>
            <p:nvPr/>
          </p:nvSpPr>
          <p:spPr bwMode="auto">
            <a:xfrm flipV="1">
              <a:off x="4272" y="3078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Line 97"/>
            <p:cNvSpPr>
              <a:spLocks noChangeShapeType="1"/>
            </p:cNvSpPr>
            <p:nvPr/>
          </p:nvSpPr>
          <p:spPr bwMode="auto">
            <a:xfrm flipV="1">
              <a:off x="4272" y="3030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Line 98"/>
            <p:cNvSpPr>
              <a:spLocks noChangeShapeType="1"/>
            </p:cNvSpPr>
            <p:nvPr/>
          </p:nvSpPr>
          <p:spPr bwMode="auto">
            <a:xfrm flipV="1">
              <a:off x="4272" y="2988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Line 99"/>
            <p:cNvSpPr>
              <a:spLocks noChangeShapeType="1"/>
            </p:cNvSpPr>
            <p:nvPr/>
          </p:nvSpPr>
          <p:spPr bwMode="auto">
            <a:xfrm flipV="1">
              <a:off x="4272" y="2940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Line 100"/>
            <p:cNvSpPr>
              <a:spLocks noChangeShapeType="1"/>
            </p:cNvSpPr>
            <p:nvPr/>
          </p:nvSpPr>
          <p:spPr bwMode="auto">
            <a:xfrm flipV="1">
              <a:off x="4272" y="2898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7" name="Group 101"/>
          <p:cNvGrpSpPr>
            <a:grpSpLocks/>
          </p:cNvGrpSpPr>
          <p:nvPr/>
        </p:nvGrpSpPr>
        <p:grpSpPr bwMode="auto">
          <a:xfrm>
            <a:off x="3838575" y="4503738"/>
            <a:ext cx="523875" cy="962025"/>
            <a:chOff x="3468" y="1998"/>
            <a:chExt cx="942" cy="1302"/>
          </a:xfrm>
        </p:grpSpPr>
        <p:grpSp>
          <p:nvGrpSpPr>
            <p:cNvPr id="26687" name="Group 102"/>
            <p:cNvGrpSpPr>
              <a:grpSpLocks/>
            </p:cNvGrpSpPr>
            <p:nvPr/>
          </p:nvGrpSpPr>
          <p:grpSpPr bwMode="auto">
            <a:xfrm>
              <a:off x="3468" y="1998"/>
              <a:ext cx="942" cy="1302"/>
              <a:chOff x="3540" y="2400"/>
              <a:chExt cx="570" cy="894"/>
            </a:xfrm>
          </p:grpSpPr>
          <p:sp>
            <p:nvSpPr>
              <p:cNvPr id="26700" name="Freeform 103"/>
              <p:cNvSpPr>
                <a:spLocks/>
              </p:cNvSpPr>
              <p:nvPr/>
            </p:nvSpPr>
            <p:spPr bwMode="auto">
              <a:xfrm>
                <a:off x="3540" y="2400"/>
                <a:ext cx="570" cy="894"/>
              </a:xfrm>
              <a:custGeom>
                <a:avLst/>
                <a:gdLst>
                  <a:gd name="T0" fmla="*/ 0 w 570"/>
                  <a:gd name="T1" fmla="*/ 828 h 894"/>
                  <a:gd name="T2" fmla="*/ 300 w 570"/>
                  <a:gd name="T3" fmla="*/ 894 h 894"/>
                  <a:gd name="T4" fmla="*/ 564 w 570"/>
                  <a:gd name="T5" fmla="*/ 798 h 894"/>
                  <a:gd name="T6" fmla="*/ 570 w 570"/>
                  <a:gd name="T7" fmla="*/ 174 h 894"/>
                  <a:gd name="T8" fmla="*/ 300 w 570"/>
                  <a:gd name="T9" fmla="*/ 0 h 894"/>
                  <a:gd name="T10" fmla="*/ 312 w 570"/>
                  <a:gd name="T11" fmla="*/ 876 h 894"/>
                  <a:gd name="T12" fmla="*/ 0 w 570"/>
                  <a:gd name="T13" fmla="*/ 828 h 8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0" h="894">
                    <a:moveTo>
                      <a:pt x="0" y="828"/>
                    </a:moveTo>
                    <a:lnTo>
                      <a:pt x="300" y="894"/>
                    </a:lnTo>
                    <a:lnTo>
                      <a:pt x="564" y="798"/>
                    </a:lnTo>
                    <a:lnTo>
                      <a:pt x="570" y="174"/>
                    </a:lnTo>
                    <a:lnTo>
                      <a:pt x="300" y="0"/>
                    </a:lnTo>
                    <a:lnTo>
                      <a:pt x="312" y="876"/>
                    </a:lnTo>
                    <a:lnTo>
                      <a:pt x="0" y="828"/>
                    </a:lnTo>
                    <a:close/>
                  </a:path>
                </a:pathLst>
              </a:custGeom>
              <a:solidFill>
                <a:srgbClr val="FF00FF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1" name="Freeform 104"/>
              <p:cNvSpPr>
                <a:spLocks/>
              </p:cNvSpPr>
              <p:nvPr/>
            </p:nvSpPr>
            <p:spPr bwMode="auto">
              <a:xfrm>
                <a:off x="3546" y="2400"/>
                <a:ext cx="306" cy="876"/>
              </a:xfrm>
              <a:custGeom>
                <a:avLst/>
                <a:gdLst>
                  <a:gd name="T0" fmla="*/ 6 w 306"/>
                  <a:gd name="T1" fmla="*/ 822 h 876"/>
                  <a:gd name="T2" fmla="*/ 306 w 306"/>
                  <a:gd name="T3" fmla="*/ 876 h 876"/>
                  <a:gd name="T4" fmla="*/ 288 w 306"/>
                  <a:gd name="T5" fmla="*/ 0 h 876"/>
                  <a:gd name="T6" fmla="*/ 0 w 306"/>
                  <a:gd name="T7" fmla="*/ 66 h 876"/>
                  <a:gd name="T8" fmla="*/ 6 w 306"/>
                  <a:gd name="T9" fmla="*/ 822 h 8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876">
                    <a:moveTo>
                      <a:pt x="6" y="822"/>
                    </a:moveTo>
                    <a:lnTo>
                      <a:pt x="306" y="876"/>
                    </a:lnTo>
                    <a:lnTo>
                      <a:pt x="288" y="0"/>
                    </a:lnTo>
                    <a:lnTo>
                      <a:pt x="0" y="66"/>
                    </a:lnTo>
                    <a:lnTo>
                      <a:pt x="6" y="822"/>
                    </a:lnTo>
                    <a:close/>
                  </a:path>
                </a:pathLst>
              </a:custGeom>
              <a:solidFill>
                <a:srgbClr val="FF00FF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2" name="Freeform 105"/>
              <p:cNvSpPr>
                <a:spLocks/>
              </p:cNvSpPr>
              <p:nvPr/>
            </p:nvSpPr>
            <p:spPr bwMode="auto">
              <a:xfrm>
                <a:off x="3570" y="2460"/>
                <a:ext cx="228" cy="270"/>
              </a:xfrm>
              <a:custGeom>
                <a:avLst/>
                <a:gdLst>
                  <a:gd name="T0" fmla="*/ 18 w 228"/>
                  <a:gd name="T1" fmla="*/ 270 h 270"/>
                  <a:gd name="T2" fmla="*/ 228 w 228"/>
                  <a:gd name="T3" fmla="*/ 264 h 270"/>
                  <a:gd name="T4" fmla="*/ 228 w 228"/>
                  <a:gd name="T5" fmla="*/ 168 h 270"/>
                  <a:gd name="T6" fmla="*/ 6 w 228"/>
                  <a:gd name="T7" fmla="*/ 186 h 270"/>
                  <a:gd name="T8" fmla="*/ 6 w 228"/>
                  <a:gd name="T9" fmla="*/ 102 h 270"/>
                  <a:gd name="T10" fmla="*/ 228 w 228"/>
                  <a:gd name="T11" fmla="*/ 102 h 270"/>
                  <a:gd name="T12" fmla="*/ 228 w 228"/>
                  <a:gd name="T13" fmla="*/ 0 h 270"/>
                  <a:gd name="T14" fmla="*/ 0 w 228"/>
                  <a:gd name="T15" fmla="*/ 42 h 270"/>
                  <a:gd name="T16" fmla="*/ 18 w 228"/>
                  <a:gd name="T17" fmla="*/ 270 h 2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8" h="270">
                    <a:moveTo>
                      <a:pt x="18" y="270"/>
                    </a:moveTo>
                    <a:lnTo>
                      <a:pt x="228" y="264"/>
                    </a:lnTo>
                    <a:lnTo>
                      <a:pt x="228" y="168"/>
                    </a:lnTo>
                    <a:lnTo>
                      <a:pt x="6" y="186"/>
                    </a:lnTo>
                    <a:lnTo>
                      <a:pt x="6" y="102"/>
                    </a:lnTo>
                    <a:lnTo>
                      <a:pt x="228" y="102"/>
                    </a:lnTo>
                    <a:lnTo>
                      <a:pt x="228" y="0"/>
                    </a:lnTo>
                    <a:lnTo>
                      <a:pt x="0" y="42"/>
                    </a:lnTo>
                    <a:lnTo>
                      <a:pt x="18" y="270"/>
                    </a:lnTo>
                    <a:close/>
                  </a:path>
                </a:pathLst>
              </a:custGeom>
              <a:solidFill>
                <a:srgbClr val="FF00FF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3" name="Oval 106"/>
              <p:cNvSpPr>
                <a:spLocks noChangeArrowheads="1"/>
              </p:cNvSpPr>
              <p:nvPr/>
            </p:nvSpPr>
            <p:spPr bwMode="auto">
              <a:xfrm>
                <a:off x="3666" y="3042"/>
                <a:ext cx="56" cy="6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Char char="•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Char char="»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Char char="•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en-US" altLang="en-US"/>
              </a:p>
            </p:txBody>
          </p:sp>
        </p:grpSp>
        <p:sp>
          <p:nvSpPr>
            <p:cNvPr id="26688" name="Line 107"/>
            <p:cNvSpPr>
              <a:spLocks noChangeShapeType="1"/>
            </p:cNvSpPr>
            <p:nvPr/>
          </p:nvSpPr>
          <p:spPr bwMode="auto">
            <a:xfrm flipV="1">
              <a:off x="3564" y="2286"/>
              <a:ext cx="282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Line 108"/>
            <p:cNvSpPr>
              <a:spLocks noChangeShapeType="1"/>
            </p:cNvSpPr>
            <p:nvPr/>
          </p:nvSpPr>
          <p:spPr bwMode="auto">
            <a:xfrm flipV="1">
              <a:off x="3564" y="2406"/>
              <a:ext cx="282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Line 109"/>
            <p:cNvSpPr>
              <a:spLocks noChangeShapeType="1"/>
            </p:cNvSpPr>
            <p:nvPr/>
          </p:nvSpPr>
          <p:spPr bwMode="auto">
            <a:xfrm flipV="1">
              <a:off x="3570" y="2172"/>
              <a:ext cx="282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Line 110"/>
            <p:cNvSpPr>
              <a:spLocks noChangeShapeType="1"/>
            </p:cNvSpPr>
            <p:nvPr/>
          </p:nvSpPr>
          <p:spPr bwMode="auto">
            <a:xfrm>
              <a:off x="3810" y="219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Line 111"/>
            <p:cNvSpPr>
              <a:spLocks noChangeShapeType="1"/>
            </p:cNvSpPr>
            <p:nvPr/>
          </p:nvSpPr>
          <p:spPr bwMode="auto">
            <a:xfrm>
              <a:off x="3810" y="243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Line 112"/>
            <p:cNvSpPr>
              <a:spLocks noChangeShapeType="1"/>
            </p:cNvSpPr>
            <p:nvPr/>
          </p:nvSpPr>
          <p:spPr bwMode="auto">
            <a:xfrm>
              <a:off x="3690" y="2898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Line 113"/>
            <p:cNvSpPr>
              <a:spLocks noChangeShapeType="1"/>
            </p:cNvSpPr>
            <p:nvPr/>
          </p:nvSpPr>
          <p:spPr bwMode="auto">
            <a:xfrm flipV="1">
              <a:off x="4272" y="3126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Line 114"/>
            <p:cNvSpPr>
              <a:spLocks noChangeShapeType="1"/>
            </p:cNvSpPr>
            <p:nvPr/>
          </p:nvSpPr>
          <p:spPr bwMode="auto">
            <a:xfrm flipV="1">
              <a:off x="4272" y="3078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Line 115"/>
            <p:cNvSpPr>
              <a:spLocks noChangeShapeType="1"/>
            </p:cNvSpPr>
            <p:nvPr/>
          </p:nvSpPr>
          <p:spPr bwMode="auto">
            <a:xfrm flipV="1">
              <a:off x="4272" y="3030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Line 116"/>
            <p:cNvSpPr>
              <a:spLocks noChangeShapeType="1"/>
            </p:cNvSpPr>
            <p:nvPr/>
          </p:nvSpPr>
          <p:spPr bwMode="auto">
            <a:xfrm flipV="1">
              <a:off x="4272" y="2988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Line 117"/>
            <p:cNvSpPr>
              <a:spLocks noChangeShapeType="1"/>
            </p:cNvSpPr>
            <p:nvPr/>
          </p:nvSpPr>
          <p:spPr bwMode="auto">
            <a:xfrm flipV="1">
              <a:off x="4272" y="2940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Line 118"/>
            <p:cNvSpPr>
              <a:spLocks noChangeShapeType="1"/>
            </p:cNvSpPr>
            <p:nvPr/>
          </p:nvSpPr>
          <p:spPr bwMode="auto">
            <a:xfrm flipV="1">
              <a:off x="4272" y="2898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8" name="Group 119"/>
          <p:cNvGrpSpPr>
            <a:grpSpLocks/>
          </p:cNvGrpSpPr>
          <p:nvPr/>
        </p:nvGrpSpPr>
        <p:grpSpPr bwMode="auto">
          <a:xfrm>
            <a:off x="6448425" y="1779588"/>
            <a:ext cx="523875" cy="962025"/>
            <a:chOff x="3468" y="1998"/>
            <a:chExt cx="942" cy="1302"/>
          </a:xfrm>
        </p:grpSpPr>
        <p:grpSp>
          <p:nvGrpSpPr>
            <p:cNvPr id="26670" name="Group 120"/>
            <p:cNvGrpSpPr>
              <a:grpSpLocks/>
            </p:cNvGrpSpPr>
            <p:nvPr/>
          </p:nvGrpSpPr>
          <p:grpSpPr bwMode="auto">
            <a:xfrm>
              <a:off x="3468" y="1998"/>
              <a:ext cx="942" cy="1302"/>
              <a:chOff x="3540" y="2400"/>
              <a:chExt cx="570" cy="894"/>
            </a:xfrm>
          </p:grpSpPr>
          <p:sp>
            <p:nvSpPr>
              <p:cNvPr id="26683" name="Freeform 121"/>
              <p:cNvSpPr>
                <a:spLocks/>
              </p:cNvSpPr>
              <p:nvPr/>
            </p:nvSpPr>
            <p:spPr bwMode="auto">
              <a:xfrm>
                <a:off x="3540" y="2400"/>
                <a:ext cx="570" cy="894"/>
              </a:xfrm>
              <a:custGeom>
                <a:avLst/>
                <a:gdLst>
                  <a:gd name="T0" fmla="*/ 0 w 570"/>
                  <a:gd name="T1" fmla="*/ 828 h 894"/>
                  <a:gd name="T2" fmla="*/ 300 w 570"/>
                  <a:gd name="T3" fmla="*/ 894 h 894"/>
                  <a:gd name="T4" fmla="*/ 564 w 570"/>
                  <a:gd name="T5" fmla="*/ 798 h 894"/>
                  <a:gd name="T6" fmla="*/ 570 w 570"/>
                  <a:gd name="T7" fmla="*/ 174 h 894"/>
                  <a:gd name="T8" fmla="*/ 300 w 570"/>
                  <a:gd name="T9" fmla="*/ 0 h 894"/>
                  <a:gd name="T10" fmla="*/ 312 w 570"/>
                  <a:gd name="T11" fmla="*/ 876 h 894"/>
                  <a:gd name="T12" fmla="*/ 0 w 570"/>
                  <a:gd name="T13" fmla="*/ 828 h 8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0" h="894">
                    <a:moveTo>
                      <a:pt x="0" y="828"/>
                    </a:moveTo>
                    <a:lnTo>
                      <a:pt x="300" y="894"/>
                    </a:lnTo>
                    <a:lnTo>
                      <a:pt x="564" y="798"/>
                    </a:lnTo>
                    <a:lnTo>
                      <a:pt x="570" y="174"/>
                    </a:lnTo>
                    <a:lnTo>
                      <a:pt x="300" y="0"/>
                    </a:lnTo>
                    <a:lnTo>
                      <a:pt x="312" y="876"/>
                    </a:lnTo>
                    <a:lnTo>
                      <a:pt x="0" y="828"/>
                    </a:ln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4" name="Freeform 122"/>
              <p:cNvSpPr>
                <a:spLocks/>
              </p:cNvSpPr>
              <p:nvPr/>
            </p:nvSpPr>
            <p:spPr bwMode="auto">
              <a:xfrm>
                <a:off x="3546" y="2400"/>
                <a:ext cx="306" cy="876"/>
              </a:xfrm>
              <a:custGeom>
                <a:avLst/>
                <a:gdLst>
                  <a:gd name="T0" fmla="*/ 6 w 306"/>
                  <a:gd name="T1" fmla="*/ 822 h 876"/>
                  <a:gd name="T2" fmla="*/ 306 w 306"/>
                  <a:gd name="T3" fmla="*/ 876 h 876"/>
                  <a:gd name="T4" fmla="*/ 288 w 306"/>
                  <a:gd name="T5" fmla="*/ 0 h 876"/>
                  <a:gd name="T6" fmla="*/ 0 w 306"/>
                  <a:gd name="T7" fmla="*/ 66 h 876"/>
                  <a:gd name="T8" fmla="*/ 6 w 306"/>
                  <a:gd name="T9" fmla="*/ 822 h 8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876">
                    <a:moveTo>
                      <a:pt x="6" y="822"/>
                    </a:moveTo>
                    <a:lnTo>
                      <a:pt x="306" y="876"/>
                    </a:lnTo>
                    <a:lnTo>
                      <a:pt x="288" y="0"/>
                    </a:lnTo>
                    <a:lnTo>
                      <a:pt x="0" y="66"/>
                    </a:lnTo>
                    <a:lnTo>
                      <a:pt x="6" y="822"/>
                    </a:ln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5" name="Freeform 123"/>
              <p:cNvSpPr>
                <a:spLocks/>
              </p:cNvSpPr>
              <p:nvPr/>
            </p:nvSpPr>
            <p:spPr bwMode="auto">
              <a:xfrm>
                <a:off x="3570" y="2460"/>
                <a:ext cx="228" cy="270"/>
              </a:xfrm>
              <a:custGeom>
                <a:avLst/>
                <a:gdLst>
                  <a:gd name="T0" fmla="*/ 18 w 228"/>
                  <a:gd name="T1" fmla="*/ 270 h 270"/>
                  <a:gd name="T2" fmla="*/ 228 w 228"/>
                  <a:gd name="T3" fmla="*/ 264 h 270"/>
                  <a:gd name="T4" fmla="*/ 228 w 228"/>
                  <a:gd name="T5" fmla="*/ 168 h 270"/>
                  <a:gd name="T6" fmla="*/ 6 w 228"/>
                  <a:gd name="T7" fmla="*/ 186 h 270"/>
                  <a:gd name="T8" fmla="*/ 6 w 228"/>
                  <a:gd name="T9" fmla="*/ 102 h 270"/>
                  <a:gd name="T10" fmla="*/ 228 w 228"/>
                  <a:gd name="T11" fmla="*/ 102 h 270"/>
                  <a:gd name="T12" fmla="*/ 228 w 228"/>
                  <a:gd name="T13" fmla="*/ 0 h 270"/>
                  <a:gd name="T14" fmla="*/ 0 w 228"/>
                  <a:gd name="T15" fmla="*/ 42 h 270"/>
                  <a:gd name="T16" fmla="*/ 18 w 228"/>
                  <a:gd name="T17" fmla="*/ 270 h 2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8" h="270">
                    <a:moveTo>
                      <a:pt x="18" y="270"/>
                    </a:moveTo>
                    <a:lnTo>
                      <a:pt x="228" y="264"/>
                    </a:lnTo>
                    <a:lnTo>
                      <a:pt x="228" y="168"/>
                    </a:lnTo>
                    <a:lnTo>
                      <a:pt x="6" y="186"/>
                    </a:lnTo>
                    <a:lnTo>
                      <a:pt x="6" y="102"/>
                    </a:lnTo>
                    <a:lnTo>
                      <a:pt x="228" y="102"/>
                    </a:lnTo>
                    <a:lnTo>
                      <a:pt x="228" y="0"/>
                    </a:lnTo>
                    <a:lnTo>
                      <a:pt x="0" y="42"/>
                    </a:lnTo>
                    <a:lnTo>
                      <a:pt x="18" y="270"/>
                    </a:lnTo>
                    <a:close/>
                  </a:path>
                </a:pathLst>
              </a:custGeom>
              <a:solidFill>
                <a:srgbClr val="FF0000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6" name="Oval 124"/>
              <p:cNvSpPr>
                <a:spLocks noChangeArrowheads="1"/>
              </p:cNvSpPr>
              <p:nvPr/>
            </p:nvSpPr>
            <p:spPr bwMode="auto">
              <a:xfrm>
                <a:off x="3666" y="3042"/>
                <a:ext cx="56" cy="6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Char char="•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Char char="»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Char char="•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ct val="30000"/>
                  </a:spcBef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endParaRPr lang="en-US" altLang="en-US"/>
              </a:p>
            </p:txBody>
          </p:sp>
        </p:grpSp>
        <p:sp>
          <p:nvSpPr>
            <p:cNvPr id="26671" name="Line 125"/>
            <p:cNvSpPr>
              <a:spLocks noChangeShapeType="1"/>
            </p:cNvSpPr>
            <p:nvPr/>
          </p:nvSpPr>
          <p:spPr bwMode="auto">
            <a:xfrm flipV="1">
              <a:off x="3564" y="2286"/>
              <a:ext cx="282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Line 126"/>
            <p:cNvSpPr>
              <a:spLocks noChangeShapeType="1"/>
            </p:cNvSpPr>
            <p:nvPr/>
          </p:nvSpPr>
          <p:spPr bwMode="auto">
            <a:xfrm flipV="1">
              <a:off x="3564" y="2406"/>
              <a:ext cx="282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Line 127"/>
            <p:cNvSpPr>
              <a:spLocks noChangeShapeType="1"/>
            </p:cNvSpPr>
            <p:nvPr/>
          </p:nvSpPr>
          <p:spPr bwMode="auto">
            <a:xfrm flipV="1">
              <a:off x="3570" y="2172"/>
              <a:ext cx="282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Line 128"/>
            <p:cNvSpPr>
              <a:spLocks noChangeShapeType="1"/>
            </p:cNvSpPr>
            <p:nvPr/>
          </p:nvSpPr>
          <p:spPr bwMode="auto">
            <a:xfrm>
              <a:off x="3810" y="219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Line 129"/>
            <p:cNvSpPr>
              <a:spLocks noChangeShapeType="1"/>
            </p:cNvSpPr>
            <p:nvPr/>
          </p:nvSpPr>
          <p:spPr bwMode="auto">
            <a:xfrm>
              <a:off x="3810" y="243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Line 130"/>
            <p:cNvSpPr>
              <a:spLocks noChangeShapeType="1"/>
            </p:cNvSpPr>
            <p:nvPr/>
          </p:nvSpPr>
          <p:spPr bwMode="auto">
            <a:xfrm>
              <a:off x="3690" y="2898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Line 131"/>
            <p:cNvSpPr>
              <a:spLocks noChangeShapeType="1"/>
            </p:cNvSpPr>
            <p:nvPr/>
          </p:nvSpPr>
          <p:spPr bwMode="auto">
            <a:xfrm flipV="1">
              <a:off x="4272" y="3126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Line 132"/>
            <p:cNvSpPr>
              <a:spLocks noChangeShapeType="1"/>
            </p:cNvSpPr>
            <p:nvPr/>
          </p:nvSpPr>
          <p:spPr bwMode="auto">
            <a:xfrm flipV="1">
              <a:off x="4272" y="3078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Line 133"/>
            <p:cNvSpPr>
              <a:spLocks noChangeShapeType="1"/>
            </p:cNvSpPr>
            <p:nvPr/>
          </p:nvSpPr>
          <p:spPr bwMode="auto">
            <a:xfrm flipV="1">
              <a:off x="4272" y="3030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Line 134"/>
            <p:cNvSpPr>
              <a:spLocks noChangeShapeType="1"/>
            </p:cNvSpPr>
            <p:nvPr/>
          </p:nvSpPr>
          <p:spPr bwMode="auto">
            <a:xfrm flipV="1">
              <a:off x="4272" y="2988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Line 135"/>
            <p:cNvSpPr>
              <a:spLocks noChangeShapeType="1"/>
            </p:cNvSpPr>
            <p:nvPr/>
          </p:nvSpPr>
          <p:spPr bwMode="auto">
            <a:xfrm flipV="1">
              <a:off x="4272" y="2940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Line 136"/>
            <p:cNvSpPr>
              <a:spLocks noChangeShapeType="1"/>
            </p:cNvSpPr>
            <p:nvPr/>
          </p:nvSpPr>
          <p:spPr bwMode="auto">
            <a:xfrm flipV="1">
              <a:off x="4272" y="2898"/>
              <a:ext cx="102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6639" name="AutoShape 137"/>
          <p:cNvCxnSpPr>
            <a:cxnSpLocks noChangeShapeType="1"/>
            <a:stCxn id="26685" idx="3"/>
            <a:endCxn id="26632" idx="3"/>
          </p:cNvCxnSpPr>
          <p:nvPr/>
        </p:nvCxnSpPr>
        <p:spPr bwMode="auto">
          <a:xfrm rot="10800000">
            <a:off x="3513138" y="1408113"/>
            <a:ext cx="2959100" cy="636587"/>
          </a:xfrm>
          <a:prstGeom prst="curvedConnector3">
            <a:avLst>
              <a:gd name="adj1" fmla="val 49944"/>
            </a:avLst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40" name="AutoShape 138"/>
          <p:cNvCxnSpPr>
            <a:cxnSpLocks noChangeShapeType="1"/>
            <a:stCxn id="26666" idx="1"/>
            <a:endCxn id="26634" idx="3"/>
          </p:cNvCxnSpPr>
          <p:nvPr/>
        </p:nvCxnSpPr>
        <p:spPr bwMode="auto">
          <a:xfrm rot="10800000" flipV="1">
            <a:off x="3408363" y="2681288"/>
            <a:ext cx="3221037" cy="1803400"/>
          </a:xfrm>
          <a:prstGeom prst="curvedConnector3">
            <a:avLst>
              <a:gd name="adj1" fmla="val 7685"/>
            </a:avLst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41" name="AutoShape 139"/>
          <p:cNvCxnSpPr>
            <a:cxnSpLocks noChangeShapeType="1"/>
            <a:stCxn id="26736" idx="4"/>
            <a:endCxn id="26774" idx="3"/>
          </p:cNvCxnSpPr>
          <p:nvPr/>
        </p:nvCxnSpPr>
        <p:spPr bwMode="auto">
          <a:xfrm flipH="1" flipV="1">
            <a:off x="3529013" y="1631950"/>
            <a:ext cx="285750" cy="93663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42" name="AutoShape 140"/>
          <p:cNvCxnSpPr>
            <a:cxnSpLocks noChangeShapeType="1"/>
            <a:stCxn id="26719" idx="3"/>
            <a:endCxn id="26756" idx="3"/>
          </p:cNvCxnSpPr>
          <p:nvPr/>
        </p:nvCxnSpPr>
        <p:spPr bwMode="auto">
          <a:xfrm flipH="1" flipV="1">
            <a:off x="3481388" y="3114675"/>
            <a:ext cx="352425" cy="8255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43" name="AutoShape 141"/>
          <p:cNvCxnSpPr>
            <a:cxnSpLocks noChangeShapeType="1"/>
            <a:stCxn id="26702" idx="3"/>
            <a:endCxn id="26738" idx="3"/>
          </p:cNvCxnSpPr>
          <p:nvPr/>
        </p:nvCxnSpPr>
        <p:spPr bwMode="auto">
          <a:xfrm flipH="1" flipV="1">
            <a:off x="3443288" y="4686300"/>
            <a:ext cx="419100" cy="82550"/>
          </a:xfrm>
          <a:prstGeom prst="straightConnector1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44" name="AutoShape 142"/>
          <p:cNvCxnSpPr>
            <a:cxnSpLocks noChangeShapeType="1"/>
            <a:stCxn id="26685" idx="3"/>
            <a:endCxn id="26633" idx="3"/>
          </p:cNvCxnSpPr>
          <p:nvPr/>
        </p:nvCxnSpPr>
        <p:spPr bwMode="auto">
          <a:xfrm rot="10800000" flipV="1">
            <a:off x="3436938" y="2044700"/>
            <a:ext cx="3035300" cy="839788"/>
          </a:xfrm>
          <a:prstGeom prst="curvedConnector3">
            <a:avLst>
              <a:gd name="adj1" fmla="val 49949"/>
            </a:avLst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45" name="AutoShape 143"/>
          <p:cNvCxnSpPr>
            <a:cxnSpLocks noChangeShapeType="1"/>
            <a:stCxn id="26632" idx="1"/>
            <a:endCxn id="26627" idx="3"/>
          </p:cNvCxnSpPr>
          <p:nvPr/>
        </p:nvCxnSpPr>
        <p:spPr bwMode="auto">
          <a:xfrm flipH="1">
            <a:off x="2384425" y="1408113"/>
            <a:ext cx="949325" cy="1309687"/>
          </a:xfrm>
          <a:prstGeom prst="straightConnector1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46" name="AutoShape 144"/>
          <p:cNvCxnSpPr>
            <a:cxnSpLocks noChangeShapeType="1"/>
            <a:stCxn id="26633" idx="1"/>
            <a:endCxn id="26627" idx="3"/>
          </p:cNvCxnSpPr>
          <p:nvPr/>
        </p:nvCxnSpPr>
        <p:spPr bwMode="auto">
          <a:xfrm flipH="1" flipV="1">
            <a:off x="2384425" y="2717800"/>
            <a:ext cx="873125" cy="166688"/>
          </a:xfrm>
          <a:prstGeom prst="straightConnector1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47" name="AutoShape 145"/>
          <p:cNvCxnSpPr>
            <a:cxnSpLocks noChangeShapeType="1"/>
            <a:stCxn id="26634" idx="1"/>
            <a:endCxn id="26627" idx="3"/>
          </p:cNvCxnSpPr>
          <p:nvPr/>
        </p:nvCxnSpPr>
        <p:spPr bwMode="auto">
          <a:xfrm flipH="1" flipV="1">
            <a:off x="2384425" y="2717800"/>
            <a:ext cx="844550" cy="1766888"/>
          </a:xfrm>
          <a:prstGeom prst="straightConnector1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48" name="AutoShape 146"/>
          <p:cNvCxnSpPr>
            <a:cxnSpLocks noChangeShapeType="1"/>
            <a:stCxn id="26791" idx="2"/>
            <a:endCxn id="26627" idx="3"/>
          </p:cNvCxnSpPr>
          <p:nvPr/>
        </p:nvCxnSpPr>
        <p:spPr bwMode="auto">
          <a:xfrm flipH="1">
            <a:off x="2384425" y="1423988"/>
            <a:ext cx="727075" cy="1293812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49" name="AutoShape 147"/>
          <p:cNvCxnSpPr>
            <a:cxnSpLocks noChangeShapeType="1"/>
            <a:stCxn id="26773" idx="3"/>
            <a:endCxn id="26627" idx="3"/>
          </p:cNvCxnSpPr>
          <p:nvPr/>
        </p:nvCxnSpPr>
        <p:spPr bwMode="auto">
          <a:xfrm flipH="1" flipV="1">
            <a:off x="2384425" y="2717800"/>
            <a:ext cx="700088" cy="250825"/>
          </a:xfrm>
          <a:prstGeom prst="straightConnector1">
            <a:avLst/>
          </a:prstGeom>
          <a:noFill/>
          <a:ln w="127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0" name="AutoShape 148"/>
          <p:cNvCxnSpPr>
            <a:cxnSpLocks noChangeShapeType="1"/>
            <a:stCxn id="26755" idx="3"/>
            <a:endCxn id="26627" idx="3"/>
          </p:cNvCxnSpPr>
          <p:nvPr/>
        </p:nvCxnSpPr>
        <p:spPr bwMode="auto">
          <a:xfrm flipH="1" flipV="1">
            <a:off x="2384425" y="2717800"/>
            <a:ext cx="661988" cy="1822450"/>
          </a:xfrm>
          <a:prstGeom prst="straightConnector1">
            <a:avLst/>
          </a:prstGeom>
          <a:noFill/>
          <a:ln w="127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51" name="Text Box 149"/>
          <p:cNvSpPr txBox="1">
            <a:spLocks noChangeArrowheads="1"/>
          </p:cNvSpPr>
          <p:nvPr/>
        </p:nvSpPr>
        <p:spPr bwMode="auto">
          <a:xfrm>
            <a:off x="4279900" y="1563688"/>
            <a:ext cx="18748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Jokes.com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Joe_nobody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joe@hotmail.com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Viewing history</a:t>
            </a:r>
          </a:p>
        </p:txBody>
      </p:sp>
      <p:sp>
        <p:nvSpPr>
          <p:cNvPr id="26652" name="Text Box 150"/>
          <p:cNvSpPr txBox="1">
            <a:spLocks noChangeArrowheads="1"/>
          </p:cNvSpPr>
          <p:nvPr/>
        </p:nvSpPr>
        <p:spPr bwMode="auto">
          <a:xfrm>
            <a:off x="4260850" y="2822575"/>
            <a:ext cx="1838325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008000"/>
                </a:solidFill>
              </a:rPr>
              <a:t>loan.com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008000"/>
                </a:solidFill>
              </a:rPr>
              <a:t>Real_Name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008000"/>
                </a:solidFill>
              </a:rPr>
              <a:t>Real_N@isp.com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008000"/>
                </a:solidFill>
              </a:rPr>
              <a:t>Address_phone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008000"/>
                </a:solidFill>
              </a:rPr>
              <a:t>Viewing history</a:t>
            </a:r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26653" name="Text Box 151"/>
          <p:cNvSpPr txBox="1">
            <a:spLocks noChangeArrowheads="1"/>
          </p:cNvSpPr>
          <p:nvPr/>
        </p:nvSpPr>
        <p:spPr bwMode="auto">
          <a:xfrm>
            <a:off x="4346575" y="4506913"/>
            <a:ext cx="22907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FF33CC"/>
                </a:solidFill>
              </a:rPr>
              <a:t>badplace.com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FF33CC"/>
                </a:solidFill>
              </a:rPr>
              <a:t>Fake Name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FF33CC"/>
                </a:solidFill>
              </a:rPr>
              <a:t>Faker@hushmail.com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FF33CC"/>
                </a:solidFill>
              </a:rPr>
              <a:t>Viewing history</a:t>
            </a:r>
          </a:p>
        </p:txBody>
      </p:sp>
      <p:sp>
        <p:nvSpPr>
          <p:cNvPr id="26654" name="Text Box 152"/>
          <p:cNvSpPr txBox="1">
            <a:spLocks noChangeArrowheads="1"/>
          </p:cNvSpPr>
          <p:nvPr/>
        </p:nvSpPr>
        <p:spPr bwMode="auto">
          <a:xfrm>
            <a:off x="609600" y="3535363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Jokes.com ID#_201</a:t>
            </a:r>
          </a:p>
        </p:txBody>
      </p:sp>
      <p:sp>
        <p:nvSpPr>
          <p:cNvPr id="26655" name="Text Box 153"/>
          <p:cNvSpPr txBox="1">
            <a:spLocks noChangeArrowheads="1"/>
          </p:cNvSpPr>
          <p:nvPr/>
        </p:nvSpPr>
        <p:spPr bwMode="auto">
          <a:xfrm>
            <a:off x="784225" y="3763963"/>
            <a:ext cx="2012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008000"/>
                </a:solidFill>
              </a:rPr>
              <a:t>loan.com ID#_4873</a:t>
            </a:r>
          </a:p>
        </p:txBody>
      </p:sp>
      <p:sp>
        <p:nvSpPr>
          <p:cNvPr id="26656" name="Text Box 154"/>
          <p:cNvSpPr txBox="1">
            <a:spLocks noChangeArrowheads="1"/>
          </p:cNvSpPr>
          <p:nvPr/>
        </p:nvSpPr>
        <p:spPr bwMode="auto">
          <a:xfrm>
            <a:off x="333375" y="4002088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FF33CC"/>
                </a:solidFill>
              </a:rPr>
              <a:t>badplace.com ID#_539</a:t>
            </a:r>
          </a:p>
        </p:txBody>
      </p:sp>
      <p:sp>
        <p:nvSpPr>
          <p:cNvPr id="26657" name="Text Box 155"/>
          <p:cNvSpPr txBox="1">
            <a:spLocks noChangeArrowheads="1"/>
          </p:cNvSpPr>
          <p:nvPr/>
        </p:nvSpPr>
        <p:spPr bwMode="auto">
          <a:xfrm>
            <a:off x="6623050" y="1196975"/>
            <a:ext cx="1430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3p.com</a:t>
            </a:r>
          </a:p>
        </p:txBody>
      </p:sp>
      <p:sp>
        <p:nvSpPr>
          <p:cNvPr id="26658" name="Text Box 156"/>
          <p:cNvSpPr txBox="1">
            <a:spLocks noChangeArrowheads="1"/>
          </p:cNvSpPr>
          <p:nvPr/>
        </p:nvSpPr>
        <p:spPr bwMode="auto">
          <a:xfrm>
            <a:off x="965200" y="4221163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olidFill>
                  <a:srgbClr val="FF3300"/>
                </a:solidFill>
              </a:rPr>
              <a:t>3p.com ID#_435349</a:t>
            </a:r>
          </a:p>
        </p:txBody>
      </p:sp>
      <p:sp>
        <p:nvSpPr>
          <p:cNvPr id="26659" name="Text Box 157"/>
          <p:cNvSpPr txBox="1">
            <a:spLocks noChangeArrowheads="1"/>
          </p:cNvSpPr>
          <p:nvPr/>
        </p:nvSpPr>
        <p:spPr bwMode="auto">
          <a:xfrm>
            <a:off x="460375" y="3181350"/>
            <a:ext cx="214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u="sng"/>
              <a:t>Your Cookies</a:t>
            </a:r>
          </a:p>
        </p:txBody>
      </p:sp>
      <p:sp>
        <p:nvSpPr>
          <p:cNvPr id="26660" name="Text Box 158"/>
          <p:cNvSpPr txBox="1">
            <a:spLocks noChangeArrowheads="1"/>
          </p:cNvSpPr>
          <p:nvPr/>
        </p:nvSpPr>
        <p:spPr bwMode="auto">
          <a:xfrm>
            <a:off x="6602413" y="2800350"/>
            <a:ext cx="1428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solidFill>
                  <a:srgbClr val="0000FF"/>
                </a:solidFill>
              </a:rPr>
              <a:t>Jokes.com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solidFill>
                  <a:srgbClr val="0000FF"/>
                </a:solidFill>
              </a:rPr>
              <a:t>Joe_nobody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solidFill>
                  <a:srgbClr val="0000FF"/>
                </a:solidFill>
              </a:rPr>
              <a:t>joe@hotmail.com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solidFill>
                  <a:srgbClr val="0000FF"/>
                </a:solidFill>
              </a:rPr>
              <a:t>Your viewing history</a:t>
            </a:r>
          </a:p>
        </p:txBody>
      </p:sp>
      <p:sp>
        <p:nvSpPr>
          <p:cNvPr id="26661" name="Text Box 159"/>
          <p:cNvSpPr txBox="1">
            <a:spLocks noChangeArrowheads="1"/>
          </p:cNvSpPr>
          <p:nvPr/>
        </p:nvSpPr>
        <p:spPr bwMode="auto">
          <a:xfrm>
            <a:off x="6613525" y="3371850"/>
            <a:ext cx="14287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solidFill>
                  <a:srgbClr val="008000"/>
                </a:solidFill>
              </a:rPr>
              <a:t>loan.com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solidFill>
                  <a:srgbClr val="008000"/>
                </a:solidFill>
              </a:rPr>
              <a:t>Real_Name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solidFill>
                  <a:srgbClr val="008000"/>
                </a:solidFill>
              </a:rPr>
              <a:t>Real_N@isp.com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solidFill>
                  <a:srgbClr val="008000"/>
                </a:solidFill>
              </a:rPr>
              <a:t>Address_phone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solidFill>
                  <a:srgbClr val="008000"/>
                </a:solidFill>
              </a:rPr>
              <a:t>Your viewing history</a:t>
            </a:r>
          </a:p>
        </p:txBody>
      </p:sp>
      <p:sp>
        <p:nvSpPr>
          <p:cNvPr id="26662" name="Text Box 160"/>
          <p:cNvSpPr txBox="1">
            <a:spLocks noChangeArrowheads="1"/>
          </p:cNvSpPr>
          <p:nvPr/>
        </p:nvSpPr>
        <p:spPr bwMode="auto">
          <a:xfrm>
            <a:off x="6624638" y="4114800"/>
            <a:ext cx="1495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solidFill>
                  <a:srgbClr val="FF33CC"/>
                </a:solidFill>
              </a:rPr>
              <a:t>badplace.com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solidFill>
                  <a:srgbClr val="FF33CC"/>
                </a:solidFill>
              </a:rPr>
              <a:t>Fake Name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solidFill>
                  <a:srgbClr val="FF33CC"/>
                </a:solidFill>
              </a:rPr>
              <a:t>Faker@hushmail.com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solidFill>
                  <a:srgbClr val="FF33CC"/>
                </a:solidFill>
              </a:rPr>
              <a:t>Your viewing history</a:t>
            </a:r>
          </a:p>
        </p:txBody>
      </p:sp>
      <p:sp>
        <p:nvSpPr>
          <p:cNvPr id="26663" name="Rectangle 161"/>
          <p:cNvSpPr>
            <a:spLocks noChangeArrowheads="1"/>
          </p:cNvSpPr>
          <p:nvPr/>
        </p:nvSpPr>
        <p:spPr bwMode="auto">
          <a:xfrm>
            <a:off x="6648450" y="2779713"/>
            <a:ext cx="1390650" cy="200025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26664" name="Text Box 162"/>
          <p:cNvSpPr txBox="1">
            <a:spLocks noChangeArrowheads="1"/>
          </p:cNvSpPr>
          <p:nvPr/>
        </p:nvSpPr>
        <p:spPr bwMode="auto">
          <a:xfrm>
            <a:off x="6981825" y="1597025"/>
            <a:ext cx="1593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Buys/sells your data with its “partners”</a:t>
            </a:r>
          </a:p>
        </p:txBody>
      </p:sp>
      <p:sp>
        <p:nvSpPr>
          <p:cNvPr id="26665" name="Text Box 163"/>
          <p:cNvSpPr txBox="1">
            <a:spLocks noChangeArrowheads="1"/>
          </p:cNvSpPr>
          <p:nvPr/>
        </p:nvSpPr>
        <p:spPr bwMode="auto">
          <a:xfrm>
            <a:off x="6394450" y="4724400"/>
            <a:ext cx="17541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Copyright navigators.com</a:t>
            </a:r>
          </a:p>
        </p:txBody>
      </p:sp>
      <p:sp>
        <p:nvSpPr>
          <p:cNvPr id="26666" name="Rectangle 164"/>
          <p:cNvSpPr>
            <a:spLocks noChangeArrowheads="1"/>
          </p:cNvSpPr>
          <p:nvPr/>
        </p:nvSpPr>
        <p:spPr bwMode="auto">
          <a:xfrm>
            <a:off x="6629400" y="2636838"/>
            <a:ext cx="104775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26667" name="Rectangle 165"/>
          <p:cNvSpPr>
            <a:spLocks noChangeArrowheads="1"/>
          </p:cNvSpPr>
          <p:nvPr/>
        </p:nvSpPr>
        <p:spPr bwMode="auto">
          <a:xfrm>
            <a:off x="263525" y="5440363"/>
            <a:ext cx="8658225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 dirty="0"/>
              <a:t>The “third party site” compiles an extensive profile on you, and sells this information to companies that are online and offline.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 dirty="0"/>
              <a:t>Google Analytics is embedded in 50% of the top 1 million websites</a:t>
            </a:r>
          </a:p>
        </p:txBody>
      </p:sp>
      <p:sp>
        <p:nvSpPr>
          <p:cNvPr id="26668" name="Rectangle 13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cookies.html</a:t>
            </a:r>
          </a:p>
        </p:txBody>
      </p:sp>
      <p:pic>
        <p:nvPicPr>
          <p:cNvPr id="26669" name="Picture 167" descr="C:\Download\presentation\clip_art\Icon Pack\JPG_Internet Icon Pack\Regular\72x72\Online S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8100"/>
            <a:ext cx="727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7150" y="33338"/>
            <a:ext cx="6900863" cy="390525"/>
          </a:xfrm>
        </p:spPr>
        <p:txBody>
          <a:bodyPr/>
          <a:lstStyle/>
          <a:p>
            <a:r>
              <a:rPr lang="en-US" altLang="en-US" sz="2800"/>
              <a:t>Trackers…      https://whotracks.me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1325"/>
            <a:ext cx="1857375" cy="3152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41325"/>
            <a:ext cx="3343275" cy="3308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851275"/>
            <a:ext cx="2840037" cy="2990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3840163"/>
            <a:ext cx="2897187" cy="3001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013" y="5089525"/>
            <a:ext cx="838200" cy="234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775" y="1776413"/>
            <a:ext cx="838200" cy="234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5013" y="5013325"/>
            <a:ext cx="838200" cy="234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17813" y="639763"/>
            <a:ext cx="817562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16375" y="2036763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40175" y="2392363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16375" y="3154363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22813" y="5318125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22413" y="5241925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22413" y="4937125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22813" y="5622925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99013" y="6232525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98613" y="5851525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6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550863"/>
            <a:ext cx="1851025" cy="2597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6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0163"/>
            <a:ext cx="2928938" cy="3001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324600" y="5013325"/>
            <a:ext cx="838200" cy="234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7848600" y="5013325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72400" y="5318125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96200" y="6537325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696200" y="6765925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6537325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00" y="6765925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00200" y="6156325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524000" y="6461125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246938" y="2301875"/>
            <a:ext cx="1219200" cy="234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588" y="120650"/>
            <a:ext cx="7070726" cy="711200"/>
          </a:xfrm>
        </p:spPr>
        <p:txBody>
          <a:bodyPr/>
          <a:lstStyle/>
          <a:p>
            <a:r>
              <a:rPr lang="en-US" altLang="en-US" sz="2800">
                <a:ea typeface="MS PGothic" pitchFamily="34" charset="-128"/>
              </a:rPr>
              <a:t>~850 Trackers listed at: whotracks.me</a:t>
            </a:r>
            <a:endParaRPr lang="en-US" altLang="en-US">
              <a:ea typeface="MS PGothic" pitchFamily="3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0216" y="5752213"/>
            <a:ext cx="233363" cy="2540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Left Bracket 12"/>
          <p:cNvSpPr/>
          <p:nvPr/>
        </p:nvSpPr>
        <p:spPr>
          <a:xfrm>
            <a:off x="77061" y="1027113"/>
            <a:ext cx="113507" cy="4718594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0" name="TextBox 13"/>
          <p:cNvSpPr txBox="1">
            <a:spLocks noChangeArrowheads="1"/>
          </p:cNvSpPr>
          <p:nvPr/>
        </p:nvSpPr>
        <p:spPr bwMode="auto">
          <a:xfrm>
            <a:off x="416279" y="5834500"/>
            <a:ext cx="26971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of the top 10,000 sites seen loading the Google Tag Manager tracker</a:t>
            </a:r>
            <a:endParaRPr lang="en-US" altLang="en-US" dirty="0"/>
          </a:p>
        </p:txBody>
      </p:sp>
      <p:pic>
        <p:nvPicPr>
          <p:cNvPr id="28681" name="Picture 14" descr="A purple line on a white backgroun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6" y="5347137"/>
            <a:ext cx="201453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08341" y="5480487"/>
            <a:ext cx="2619375" cy="108426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66189" y="5032122"/>
            <a:ext cx="561403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  <a:latin typeface="Open Sans"/>
                <a:cs typeface="Arial" charset="0"/>
              </a:rPr>
              <a:t>Highlight</a:t>
            </a:r>
            <a:r>
              <a:rPr lang="en-US" sz="2000" dirty="0">
                <a:solidFill>
                  <a:srgbClr val="000000"/>
                </a:solidFill>
                <a:latin typeface="Open Sans"/>
                <a:cs typeface="Arial" charset="0"/>
              </a:rPr>
              <a:t> = Possible foreign ownership!</a:t>
            </a:r>
            <a:endParaRPr lang="en-US" sz="3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84" name="Content Placeholder 2"/>
          <p:cNvSpPr>
            <a:spLocks noGrp="1"/>
          </p:cNvSpPr>
          <p:nvPr>
            <p:ph idx="1"/>
          </p:nvPr>
        </p:nvSpPr>
        <p:spPr>
          <a:xfrm>
            <a:off x="3259138" y="5560396"/>
            <a:ext cx="5761037" cy="1127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dirty="0"/>
              <a:t>Data sold to: advertisers, politicians, government bureaus, Intel agencies, </a:t>
            </a:r>
            <a:br>
              <a:rPr lang="en-US" altLang="en-US" sz="2400" dirty="0"/>
            </a:br>
            <a:r>
              <a:rPr lang="en-US" altLang="en-US" sz="2400" dirty="0"/>
              <a:t>any bidder?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16275" y="5474671"/>
            <a:ext cx="5718175" cy="12001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6" name="Rectangle 13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cookies.html</a:t>
            </a:r>
          </a:p>
        </p:txBody>
      </p:sp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363" y="857068"/>
            <a:ext cx="3215039" cy="42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7" y="842984"/>
            <a:ext cx="3230563" cy="439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12" y="923763"/>
            <a:ext cx="2796203" cy="424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374650"/>
            <a:ext cx="5929313" cy="390525"/>
          </a:xfrm>
        </p:spPr>
        <p:txBody>
          <a:bodyPr/>
          <a:lstStyle/>
          <a:p>
            <a:r>
              <a:rPr lang="en-US" altLang="en-US" sz="2800"/>
              <a:t>Web Bugs and Beacons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" y="1017588"/>
            <a:ext cx="4789488" cy="2708275"/>
          </a:xfrm>
        </p:spPr>
        <p:txBody>
          <a:bodyPr/>
          <a:lstStyle/>
          <a:p>
            <a:r>
              <a:rPr lang="en-US" altLang="en-US"/>
              <a:t>Web bugs are “hidden” graphics </a:t>
            </a:r>
          </a:p>
          <a:p>
            <a:r>
              <a:rPr lang="en-US" altLang="en-US"/>
              <a:t>The graphic is usually a 1 x 1 pixel and is the same color as the background</a:t>
            </a:r>
          </a:p>
          <a:p>
            <a:r>
              <a:rPr lang="en-US" altLang="en-US"/>
              <a:t>Some web privacy policies refer to web bugs as “beacons” </a:t>
            </a:r>
          </a:p>
          <a:p>
            <a:r>
              <a:rPr lang="en-US" altLang="en-US"/>
              <a:t>Firefox plug-ins Ghostery and Lightbeam reveal MANY beacons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14300"/>
            <a:ext cx="722313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Rectangle 13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cookies.html</a:t>
            </a:r>
          </a:p>
        </p:txBody>
      </p:sp>
      <p:pic>
        <p:nvPicPr>
          <p:cNvPr id="2970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968375"/>
            <a:ext cx="3506787" cy="2981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pic>
        <p:nvPicPr>
          <p:cNvPr id="29703" name="Picture 8" descr="A screenshot of a web traffic share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025900"/>
            <a:ext cx="6661150" cy="27987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" y="336550"/>
            <a:ext cx="6900863" cy="390525"/>
          </a:xfrm>
        </p:spPr>
        <p:txBody>
          <a:bodyPr/>
          <a:lstStyle/>
          <a:p>
            <a:r>
              <a:rPr lang="en-US" altLang="en-US" sz="2800"/>
              <a:t>Managing Cookies</a:t>
            </a:r>
          </a:p>
        </p:txBody>
      </p:sp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377825" y="1617663"/>
            <a:ext cx="3654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Tools -&gt; Options  ( or Internet options )</a:t>
            </a:r>
          </a:p>
        </p:txBody>
      </p:sp>
      <p:sp>
        <p:nvSpPr>
          <p:cNvPr id="30724" name="Text Box 11"/>
          <p:cNvSpPr txBox="1">
            <a:spLocks noChangeArrowheads="1"/>
          </p:cNvSpPr>
          <p:nvPr/>
        </p:nvSpPr>
        <p:spPr bwMode="auto">
          <a:xfrm>
            <a:off x="5324475" y="3398838"/>
            <a:ext cx="3705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You can allow cookies from specific web sites, while blocking most other sites.</a:t>
            </a:r>
          </a:p>
        </p:txBody>
      </p:sp>
      <p:sp>
        <p:nvSpPr>
          <p:cNvPr id="30725" name="Rectangle 13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cookies.html</a:t>
            </a:r>
          </a:p>
        </p:txBody>
      </p:sp>
      <p:pic>
        <p:nvPicPr>
          <p:cNvPr id="3072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949450"/>
            <a:ext cx="4357688" cy="1447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997325"/>
            <a:ext cx="43227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16"/>
          <p:cNvSpPr txBox="1">
            <a:spLocks noChangeArrowheads="1"/>
          </p:cNvSpPr>
          <p:nvPr/>
        </p:nvSpPr>
        <p:spPr bwMode="auto">
          <a:xfrm>
            <a:off x="161925" y="909638"/>
            <a:ext cx="48672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Browsers have several settings to control cookies</a:t>
            </a:r>
          </a:p>
        </p:txBody>
      </p:sp>
      <p:pic>
        <p:nvPicPr>
          <p:cNvPr id="3072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222375"/>
            <a:ext cx="43656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127625" y="3235325"/>
            <a:ext cx="260350" cy="3206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Text Box 19"/>
          <p:cNvSpPr txBox="1">
            <a:spLocks noChangeArrowheads="1"/>
          </p:cNvSpPr>
          <p:nvPr/>
        </p:nvSpPr>
        <p:spPr bwMode="auto">
          <a:xfrm>
            <a:off x="4302125" y="4591050"/>
            <a:ext cx="3981450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There are other types of trackers such as</a:t>
            </a:r>
            <a:br>
              <a:rPr lang="en-US" altLang="en-US" sz="2400"/>
            </a:br>
            <a:r>
              <a:rPr lang="en-US" altLang="en-US" sz="2400"/>
              <a:t>“remotely stored objects”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An Opening Survey </a:t>
            </a: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" y="1014413"/>
            <a:ext cx="9115425" cy="5472112"/>
          </a:xfrm>
        </p:spPr>
        <p:txBody>
          <a:bodyPr/>
          <a:lstStyle/>
          <a:p>
            <a:pPr marL="342900" indent="-342900">
              <a:defRPr/>
            </a:pPr>
            <a:r>
              <a:rPr lang="en-US" altLang="en-US" sz="2000" dirty="0"/>
              <a:t>What type of Internet connection(s) do you have:</a:t>
            </a:r>
          </a:p>
          <a:p>
            <a:pPr marL="396875" lvl="1" indent="0">
              <a:buFontTx/>
              <a:buNone/>
              <a:defRPr/>
            </a:pPr>
            <a:r>
              <a:rPr lang="en-US" altLang="en-US" sz="2000" dirty="0"/>
              <a:t>- attributable (agency.gov, yourcompany.com), mis-attributable, home</a:t>
            </a:r>
          </a:p>
          <a:p>
            <a:pPr marL="342900" indent="-342900">
              <a:defRPr/>
            </a:pPr>
            <a:r>
              <a:rPr lang="en-US" altLang="en-US" sz="2000" dirty="0"/>
              <a:t>Have you researched work-related topics via your home account?</a:t>
            </a:r>
          </a:p>
          <a:p>
            <a:pPr marL="342900" indent="-342900">
              <a:defRPr/>
            </a:pPr>
            <a:r>
              <a:rPr lang="en-US" altLang="en-US" sz="2000" dirty="0"/>
              <a:t>Is there a WIFI network in your SCIF?</a:t>
            </a:r>
          </a:p>
          <a:p>
            <a:pPr marL="342900" indent="-342900">
              <a:defRPr/>
            </a:pPr>
            <a:r>
              <a:rPr lang="en-US" altLang="en-US" sz="2000" dirty="0"/>
              <a:t>Is there a WIFI network in your home?</a:t>
            </a:r>
          </a:p>
          <a:p>
            <a:pPr marL="342900" indent="-342900">
              <a:defRPr/>
            </a:pPr>
            <a:r>
              <a:rPr lang="en-US" altLang="en-US" sz="2000" dirty="0"/>
              <a:t>Do you access the Internet at home without a firewall?</a:t>
            </a:r>
          </a:p>
          <a:p>
            <a:pPr marL="342900" indent="-342900">
              <a:defRPr/>
            </a:pPr>
            <a:r>
              <a:rPr lang="en-US" altLang="en-US" sz="2000" dirty="0"/>
              <a:t>Do you, or anyone in your extended family, use a genealogy program (e.g. Family Tree Maker)</a:t>
            </a:r>
          </a:p>
          <a:p>
            <a:pPr marL="342900" indent="-342900">
              <a:defRPr/>
            </a:pPr>
            <a:r>
              <a:rPr lang="en-US" altLang="en-US" sz="2000" dirty="0"/>
              <a:t>Do you, or anyone in your family, use social media?</a:t>
            </a:r>
          </a:p>
          <a:p>
            <a:pPr marL="342900" indent="-342900">
              <a:defRPr/>
            </a:pPr>
            <a:r>
              <a:rPr lang="en-US" altLang="en-US" sz="2000" dirty="0"/>
              <a:t>Have you ever clicked on an email link or attachment?</a:t>
            </a:r>
          </a:p>
          <a:p>
            <a:pPr marL="342900" indent="-342900">
              <a:defRPr/>
            </a:pPr>
            <a:r>
              <a:rPr lang="en-US" altLang="en-US" sz="2000" dirty="0"/>
              <a:t>What apps in your phone can access GPS / </a:t>
            </a:r>
            <a:r>
              <a:rPr lang="en-US" altLang="en-US" sz="2000" dirty="0" err="1"/>
              <a:t>wifi</a:t>
            </a:r>
            <a:r>
              <a:rPr lang="en-US" altLang="en-US" sz="2000" dirty="0"/>
              <a:t> / bluetooth?</a:t>
            </a:r>
          </a:p>
          <a:p>
            <a:pPr marL="342900" indent="-342900">
              <a:defRPr/>
            </a:pPr>
            <a:r>
              <a:rPr lang="en-US" altLang="en-US" sz="2000" dirty="0"/>
              <a:t>How many microphones are in your house? Are you sure?</a:t>
            </a:r>
          </a:p>
          <a:p>
            <a:pPr marL="0" indent="0">
              <a:buFontTx/>
              <a:buNone/>
              <a:defRPr/>
            </a:pPr>
            <a:endParaRPr lang="en-US" altLang="en-US" sz="2000" dirty="0"/>
          </a:p>
        </p:txBody>
      </p:sp>
      <p:pic>
        <p:nvPicPr>
          <p:cNvPr id="4100" name="Picture 4" descr="C:\Download\presentation\clip_art\Icon Pack\JPG_Internet Icon Pack\Regular\72x72\Task Check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-1588"/>
            <a:ext cx="806450" cy="80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Reading Email = Web Surfing!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2700" y="2459038"/>
            <a:ext cx="5257800" cy="3328987"/>
          </a:xfrm>
        </p:spPr>
        <p:txBody>
          <a:bodyPr/>
          <a:lstStyle/>
          <a:p>
            <a:r>
              <a:rPr lang="en-US" altLang="en-US" sz="2000" dirty="0"/>
              <a:t>Most graphics are downloaded from an online server as you view email</a:t>
            </a:r>
          </a:p>
          <a:p>
            <a:r>
              <a:rPr lang="en-US" altLang="en-US" sz="2000" dirty="0"/>
              <a:t>The spammer now knows that you have read his email</a:t>
            </a:r>
          </a:p>
          <a:p>
            <a:r>
              <a:rPr lang="en-US" altLang="en-US" sz="2000" dirty="0"/>
              <a:t>Ways to avoid this:</a:t>
            </a:r>
          </a:p>
          <a:p>
            <a:pPr lvl="1"/>
            <a:r>
              <a:rPr lang="en-US" altLang="en-US" sz="2000" dirty="0"/>
              <a:t>Disable HTML, preview options</a:t>
            </a:r>
          </a:p>
          <a:p>
            <a:pPr lvl="1"/>
            <a:r>
              <a:rPr lang="en-US" altLang="en-US" sz="2000" dirty="0"/>
              <a:t>Transfer webmail in to spam/trash folder and then view email</a:t>
            </a:r>
          </a:p>
          <a:p>
            <a:pPr lvl="1"/>
            <a:r>
              <a:rPr lang="en-US" altLang="en-US" sz="2000" dirty="0"/>
              <a:t>Block Internet while browsing downloaded email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946150"/>
            <a:ext cx="3433763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942975" y="1981200"/>
            <a:ext cx="2781300" cy="1295400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25813"/>
            <a:ext cx="3716337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923925"/>
            <a:ext cx="2046288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4" name="Line 10"/>
          <p:cNvSpPr>
            <a:spLocks noChangeShapeType="1"/>
          </p:cNvSpPr>
          <p:nvPr/>
        </p:nvSpPr>
        <p:spPr bwMode="auto">
          <a:xfrm flipH="1">
            <a:off x="3019425" y="1876425"/>
            <a:ext cx="3400425" cy="6953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 rot="-714383">
            <a:off x="3794125" y="1625600"/>
            <a:ext cx="2673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Graphics downloaded as you preview/display an email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privacy_other_apps.html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Email issues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0650" y="903288"/>
            <a:ext cx="8704263" cy="3821112"/>
          </a:xfrm>
        </p:spPr>
        <p:txBody>
          <a:bodyPr/>
          <a:lstStyle/>
          <a:p>
            <a:r>
              <a:rPr lang="en-US" altLang="en-US"/>
              <a:t>Default email program settings may leave you vulnerable</a:t>
            </a:r>
          </a:p>
          <a:p>
            <a:r>
              <a:rPr lang="en-US" altLang="en-US"/>
              <a:t>Viruses often transmitted via address books </a:t>
            </a:r>
            <a:br>
              <a:rPr lang="en-US" altLang="en-US"/>
            </a:br>
            <a:r>
              <a:rPr lang="en-US" altLang="en-US"/>
              <a:t>(don’t trust any attachment – even from your friends) </a:t>
            </a:r>
          </a:p>
          <a:p>
            <a:r>
              <a:rPr lang="en-US" altLang="en-US"/>
              <a:t>Spam – Do not reply to get “removed” </a:t>
            </a:r>
          </a:p>
          <a:p>
            <a:r>
              <a:rPr lang="en-US" altLang="en-US"/>
              <a:t>Scams –  nigeria money scam – Give us your bank account number</a:t>
            </a:r>
          </a:p>
          <a:p>
            <a:r>
              <a:rPr lang="en-US" altLang="en-US"/>
              <a:t>Hoaxes -  $300 cookie recipe, boy brain tumor, modem tax, etc. </a:t>
            </a:r>
          </a:p>
          <a:p>
            <a:r>
              <a:rPr lang="en-US" altLang="en-US"/>
              <a:t>Social engineering – One virus hoax email told you to search for a file and delete it... Unfortunately the file in question is a normal system file</a:t>
            </a:r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2413" y="3475038"/>
            <a:ext cx="3687762" cy="2517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88900" y="3554413"/>
            <a:ext cx="5211763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2575" indent="-2825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620713" indent="-223838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960438" indent="-22542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243013" indent="-1682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527175" indent="-169863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19843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4415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28987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3559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/>
              <a:t>If it says “tell everyone you know”, it IS a hoax.  To confirm if it is a hoax, simply search for part of the email using google.</a:t>
            </a:r>
          </a:p>
          <a:p>
            <a:r>
              <a:rPr lang="en-US" altLang="en-US" sz="1800"/>
              <a:t>Microsoft  outlook – Look for updates, patches and learn about settings </a:t>
            </a:r>
          </a:p>
          <a:p>
            <a:pPr>
              <a:buFontTx/>
              <a:buNone/>
            </a:pPr>
            <a:endParaRPr lang="en-US" altLang="en-US" sz="1800"/>
          </a:p>
        </p:txBody>
      </p:sp>
      <p:pic>
        <p:nvPicPr>
          <p:cNvPr id="32774" name="Picture 7" descr="C:\Download\presentation\clip_art\Icon Pack\JPG_Internet Icon Pack\Regular\72x72\Client M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5400"/>
            <a:ext cx="835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privacy.html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spear phis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8163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8163" y="361950"/>
            <a:ext cx="6329362" cy="390525"/>
          </a:xfrm>
        </p:spPr>
        <p:txBody>
          <a:bodyPr/>
          <a:lstStyle/>
          <a:p>
            <a:r>
              <a:rPr lang="en-US" altLang="en-US" sz="2800"/>
              <a:t>Spam and Phishing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7063" y="3068638"/>
            <a:ext cx="7129462" cy="2979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“Phishing” is sent to random users to get them infected or to reveal sensitive data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“Spear-Phishing” is customized to you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“Whaling” is targeted to your leadership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Advanced Persistent Threat will target you from co-workers, family, neighbors, HOA, college alumni, child’s school, etc.</a:t>
            </a:r>
          </a:p>
        </p:txBody>
      </p:sp>
      <p:pic>
        <p:nvPicPr>
          <p:cNvPr id="3379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925513"/>
            <a:ext cx="2427287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944563"/>
            <a:ext cx="3732213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17"/>
          <p:cNvSpPr>
            <a:spLocks noChangeArrowheads="1"/>
          </p:cNvSpPr>
          <p:nvPr/>
        </p:nvSpPr>
        <p:spPr bwMode="auto">
          <a:xfrm>
            <a:off x="622300" y="10033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/>
              <a:t>Source: www.junk-o-meter.com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4763" y="5711825"/>
            <a:ext cx="9121776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2575" indent="-28257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3838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960438" indent="-22542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243013" indent="-16827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</a:defRPr>
            </a:lvl4pPr>
            <a:lvl5pPr marL="15271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5pPr>
            <a:lvl6pPr marL="19843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6pPr>
            <a:lvl7pPr marL="24415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7pPr>
            <a:lvl8pPr marL="28987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8pPr>
            <a:lvl9pPr marL="33559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en-US" sz="2800" kern="0" dirty="0"/>
              <a:t>Do NOT open attachment until you contact sender using a “known”, non-email communication channel</a:t>
            </a:r>
          </a:p>
        </p:txBody>
      </p:sp>
      <p:pic>
        <p:nvPicPr>
          <p:cNvPr id="33801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4450"/>
            <a:ext cx="9683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privacy.html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969963"/>
            <a:ext cx="395128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152400" y="269875"/>
            <a:ext cx="6667500" cy="390525"/>
          </a:xfrm>
        </p:spPr>
        <p:txBody>
          <a:bodyPr/>
          <a:lstStyle/>
          <a:p>
            <a:r>
              <a:rPr lang="en-US" altLang="en-US"/>
              <a:t>Ransomware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25400" y="963613"/>
            <a:ext cx="5259388" cy="2619375"/>
          </a:xfrm>
        </p:spPr>
        <p:txBody>
          <a:bodyPr/>
          <a:lstStyle/>
          <a:p>
            <a:r>
              <a:rPr lang="en-US" altLang="en-US"/>
              <a:t>You are denied access to your data/system</a:t>
            </a:r>
          </a:p>
          <a:p>
            <a:r>
              <a:rPr lang="en-US" altLang="en-US"/>
              <a:t>Pay… or your data is destroyed</a:t>
            </a:r>
          </a:p>
          <a:p>
            <a:r>
              <a:rPr lang="en-US" altLang="en-US"/>
              <a:t>Ransomware has exploded in “popularity”</a:t>
            </a:r>
          </a:p>
          <a:p>
            <a:r>
              <a:rPr lang="en-US" altLang="en-US"/>
              <a:t>Open source “kits” for anyone who  wants to make some extra money</a:t>
            </a:r>
          </a:p>
          <a:p>
            <a:r>
              <a:rPr lang="en-US" altLang="en-US"/>
              <a:t>Ransomware “as a service”</a:t>
            </a:r>
          </a:p>
          <a:p>
            <a:r>
              <a:rPr lang="en-US" altLang="en-US"/>
              <a:t>Delivered via phishing email, social media,  watering hole, compromised website </a:t>
            </a:r>
          </a:p>
        </p:txBody>
      </p:sp>
      <p:pic>
        <p:nvPicPr>
          <p:cNvPr id="34821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279525"/>
            <a:ext cx="197167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52413" y="4040188"/>
            <a:ext cx="8609012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2575" indent="-28257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3838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960438" indent="-22542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243013" indent="-16827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</a:defRPr>
            </a:lvl4pPr>
            <a:lvl5pPr marL="15271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5pPr>
            <a:lvl6pPr marL="19843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6pPr>
            <a:lvl7pPr marL="24415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7pPr>
            <a:lvl8pPr marL="28987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8pPr>
            <a:lvl9pPr marL="33559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400" kern="0" dirty="0"/>
              <a:t>Never click on ANY link/attachment in any email or webpage</a:t>
            </a:r>
          </a:p>
          <a:p>
            <a:pPr>
              <a:defRPr/>
            </a:pPr>
            <a:r>
              <a:rPr lang="en-US" sz="2400" kern="0" dirty="0"/>
              <a:t>Have offline back-up copies of all data that you value</a:t>
            </a:r>
            <a:br>
              <a:rPr lang="en-US" sz="2400" kern="0" dirty="0"/>
            </a:br>
            <a:r>
              <a:rPr lang="en-US" sz="2400" kern="0" dirty="0"/>
              <a:t>(use a back-up program to automate the process)</a:t>
            </a:r>
          </a:p>
        </p:txBody>
      </p:sp>
      <p:sp>
        <p:nvSpPr>
          <p:cNvPr id="34823" name="TextBox 4"/>
          <p:cNvSpPr txBox="1">
            <a:spLocks noChangeArrowheads="1"/>
          </p:cNvSpPr>
          <p:nvPr/>
        </p:nvSpPr>
        <p:spPr bwMode="auto">
          <a:xfrm>
            <a:off x="127000" y="3560763"/>
            <a:ext cx="7624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800"/>
              <a:t>Your two options to cope with ransomware:</a:t>
            </a:r>
          </a:p>
        </p:txBody>
      </p:sp>
      <p:sp>
        <p:nvSpPr>
          <p:cNvPr id="34824" name="TextBox 10"/>
          <p:cNvSpPr txBox="1">
            <a:spLocks noChangeArrowheads="1"/>
          </p:cNvSpPr>
          <p:nvPr/>
        </p:nvSpPr>
        <p:spPr bwMode="auto">
          <a:xfrm>
            <a:off x="222250" y="5602288"/>
            <a:ext cx="8723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/>
              <a:t>Recent Malware “innovation”: crypto currency mining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/>
              <a:t>Future: “Internet of Things” + ransomware = chaos!</a:t>
            </a:r>
          </a:p>
        </p:txBody>
      </p:sp>
      <p:sp>
        <p:nvSpPr>
          <p:cNvPr id="34825" name="Rectangle 11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privacy.html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0" y="222250"/>
            <a:ext cx="5097463" cy="542925"/>
          </a:xfrm>
        </p:spPr>
        <p:txBody>
          <a:bodyPr/>
          <a:lstStyle/>
          <a:p>
            <a:r>
              <a:rPr lang="en-US" altLang="en-US" sz="2400"/>
              <a:t>Social media must be managed…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50913"/>
            <a:ext cx="8937625" cy="4221162"/>
          </a:xfrm>
        </p:spPr>
        <p:txBody>
          <a:bodyPr/>
          <a:lstStyle/>
          <a:p>
            <a:r>
              <a:rPr lang="en-US" altLang="en-US" sz="2000"/>
              <a:t>Mailing lists – If you post a message to a mailing list…</a:t>
            </a:r>
            <a:br>
              <a:rPr lang="en-US" altLang="en-US" sz="2000"/>
            </a:br>
            <a:r>
              <a:rPr lang="en-US" altLang="en-US" sz="2000"/>
              <a:t>Do you know who else is on that list?  </a:t>
            </a:r>
            <a:br>
              <a:rPr lang="en-US" altLang="en-US" sz="2000"/>
            </a:br>
            <a:r>
              <a:rPr lang="en-US" altLang="en-US" sz="2000"/>
              <a:t>Is there an archive of that list’s messages?</a:t>
            </a:r>
          </a:p>
          <a:p>
            <a:r>
              <a:rPr lang="en-US" altLang="en-US" sz="2000"/>
              <a:t>Blogs such as Facebook – Assume that your content will be archived and shared with a very large audience</a:t>
            </a:r>
          </a:p>
          <a:p>
            <a:r>
              <a:rPr lang="en-US" altLang="en-US" sz="2000"/>
              <a:t>Information you (or your kids) post can assist with identity theft: (birthdate, home town, name of high school, dog’s name, etc)</a:t>
            </a:r>
          </a:p>
          <a:p>
            <a:r>
              <a:rPr lang="en-US" altLang="en-US" sz="2000"/>
              <a:t>Are your co-workers also Facebook friends?  8 of your friends have college degrees in “International Relations” and their kids go to Mclean High School…</a:t>
            </a:r>
          </a:p>
          <a:p>
            <a:r>
              <a:rPr lang="en-US" altLang="en-US" sz="2000"/>
              <a:t>Facebook Privacy controls are splintered into many different sections and layers.  New features are usually defaulted to “everyone”.  </a:t>
            </a:r>
            <a:br>
              <a:rPr lang="en-US" altLang="en-US" sz="2000"/>
            </a:br>
            <a:r>
              <a:rPr lang="en-US" altLang="en-US" sz="2000"/>
              <a:t>You have to keep changing them to “friends only”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315913" y="5218113"/>
            <a:ext cx="8534400" cy="889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/>
              <a:t>Facebook tracks you across many websites </a:t>
            </a:r>
          </a:p>
          <a:p>
            <a:pPr algn="ctr">
              <a:buFontTx/>
              <a:buNone/>
            </a:pPr>
            <a:r>
              <a:rPr lang="en-US" altLang="en-US" sz="2400"/>
              <a:t>Facebook has been “experimenting” on users</a:t>
            </a:r>
          </a:p>
        </p:txBody>
      </p:sp>
      <p:sp>
        <p:nvSpPr>
          <p:cNvPr id="35845" name="Rectangle 11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privacy.html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175" y="136525"/>
            <a:ext cx="6900863" cy="628650"/>
          </a:xfrm>
        </p:spPr>
        <p:txBody>
          <a:bodyPr/>
          <a:lstStyle/>
          <a:p>
            <a:r>
              <a:rPr lang="en-US" altLang="en-US"/>
              <a:t>A decade of YOU on Facebook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25" y="914400"/>
            <a:ext cx="8626475" cy="13096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/>
              <a:t>facebook.com/settings?tab=your_facebook_information</a:t>
            </a:r>
          </a:p>
          <a:p>
            <a:pPr>
              <a:defRPr/>
            </a:pPr>
            <a:r>
              <a:rPr lang="en-US" sz="2000" dirty="0"/>
              <a:t>“Download  Your Information”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 “all of my data”, “HTML”</a:t>
            </a:r>
          </a:p>
          <a:p>
            <a:pPr>
              <a:defRPr/>
            </a:pPr>
            <a:r>
              <a:rPr lang="en-US" sz="2000" dirty="0"/>
              <a:t>“Access Your Information” </a:t>
            </a:r>
            <a:r>
              <a:rPr lang="en-US" sz="2000" dirty="0">
                <a:sym typeface="Wingdings" panose="05000000000000000000" pitchFamily="2" charset="2"/>
              </a:rPr>
              <a:t> “expand all” </a:t>
            </a:r>
            <a:endParaRPr lang="en-US" sz="2000" dirty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43113"/>
            <a:ext cx="790098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902200"/>
            <a:ext cx="81883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11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privacy.html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7150" y="150813"/>
            <a:ext cx="6900863" cy="614362"/>
          </a:xfrm>
        </p:spPr>
        <p:txBody>
          <a:bodyPr/>
          <a:lstStyle/>
          <a:p>
            <a:r>
              <a:rPr lang="en-US" altLang="en-US" sz="2400"/>
              <a:t>Download archive of Linkedin connections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860425" y="4776788"/>
            <a:ext cx="7861300" cy="1481137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7025" y="914400"/>
            <a:ext cx="862647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2575" indent="-28257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3838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960438" indent="-22542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243013" indent="-16827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</a:defRPr>
            </a:lvl4pPr>
            <a:lvl5pPr marL="15271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5pPr>
            <a:lvl6pPr marL="19843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6pPr>
            <a:lvl7pPr marL="24415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7pPr>
            <a:lvl8pPr marL="28987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8pPr>
            <a:lvl9pPr marL="33559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400" dirty="0"/>
              <a:t>linkedin.com/psettings/privacy</a:t>
            </a:r>
            <a:endParaRPr lang="en-US" sz="2400" kern="0" dirty="0"/>
          </a:p>
          <a:p>
            <a:pPr>
              <a:defRPr/>
            </a:pPr>
            <a:r>
              <a:rPr lang="en-US" sz="2000" kern="0" dirty="0"/>
              <a:t>“Download  Your  Data” </a:t>
            </a:r>
            <a:r>
              <a:rPr lang="en-US" sz="2000" kern="0" dirty="0">
                <a:sym typeface="Wingdings" panose="05000000000000000000" pitchFamily="2" charset="2"/>
              </a:rPr>
              <a:t> </a:t>
            </a:r>
            <a:r>
              <a:rPr lang="en-US" sz="2000" kern="0" dirty="0"/>
              <a:t> “the works”, “Request archive”</a:t>
            </a:r>
          </a:p>
          <a:p>
            <a:pPr>
              <a:defRPr/>
            </a:pPr>
            <a:r>
              <a:rPr lang="en-US" sz="2000" kern="0" dirty="0"/>
              <a:t>Note: Archive comes in two separate downloads</a:t>
            </a: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111375"/>
            <a:ext cx="8626475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11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privacy.html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95250"/>
            <a:ext cx="6958013" cy="669925"/>
          </a:xfrm>
        </p:spPr>
        <p:txBody>
          <a:bodyPr/>
          <a:lstStyle/>
          <a:p>
            <a:r>
              <a:rPr lang="en-US" altLang="en-US" sz="2800"/>
              <a:t>Google, Gmail, YouTube, Android, etc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7025" y="914400"/>
            <a:ext cx="862647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2575" indent="-28257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3838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960438" indent="-22542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243013" indent="-16827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</a:defRPr>
            </a:lvl4pPr>
            <a:lvl5pPr marL="15271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5pPr>
            <a:lvl6pPr marL="19843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6pPr>
            <a:lvl7pPr marL="24415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7pPr>
            <a:lvl8pPr marL="28987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8pPr>
            <a:lvl9pPr marL="33559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400" dirty="0"/>
              <a:t>takeout.google.com</a:t>
            </a:r>
          </a:p>
          <a:p>
            <a:pPr>
              <a:defRPr/>
            </a:pPr>
            <a:r>
              <a:rPr lang="en-US" sz="2000" kern="0" dirty="0"/>
              <a:t>Leave all selected </a:t>
            </a:r>
            <a:r>
              <a:rPr lang="en-US" sz="2000" kern="0" dirty="0">
                <a:sym typeface="Wingdings" panose="05000000000000000000" pitchFamily="2" charset="2"/>
              </a:rPr>
              <a:t> </a:t>
            </a:r>
            <a:r>
              <a:rPr lang="en-US" sz="2000" kern="0" dirty="0"/>
              <a:t> “next”,  choose file size 1GB – 50 GB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814513"/>
            <a:ext cx="8951913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privacy.html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Mobile Devices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04788" y="1009650"/>
            <a:ext cx="8843962" cy="3835400"/>
          </a:xfrm>
        </p:spPr>
        <p:txBody>
          <a:bodyPr/>
          <a:lstStyle/>
          <a:p>
            <a:r>
              <a:rPr lang="en-US" altLang="en-US" sz="2400"/>
              <a:t>ALL of the previous topics apply to your cell phone </a:t>
            </a:r>
            <a:br>
              <a:rPr lang="en-US" altLang="en-US" sz="2400"/>
            </a:br>
            <a:r>
              <a:rPr lang="en-US" altLang="en-US" sz="2400"/>
              <a:t>( persona, IP#, http_referrer, cookies, etc)   </a:t>
            </a:r>
          </a:p>
          <a:p>
            <a:r>
              <a:rPr lang="en-US" altLang="en-US" sz="2400"/>
              <a:t>AND add:  microphone, camera, GPS, Wi-Fi, bluetooth, compass, accelerometer, 3-axis gyroscope, barometer</a:t>
            </a:r>
          </a:p>
          <a:p>
            <a:r>
              <a:rPr lang="en-US" altLang="en-US" sz="2400"/>
              <a:t>Installed apps with permission, can establish a detailed pattern of life </a:t>
            </a:r>
          </a:p>
          <a:p>
            <a:r>
              <a:rPr lang="en-US" altLang="en-US" sz="2400"/>
              <a:t>Phone can also leak to nearby smart billboards, in store tracking, car bluetooth (rental car bluetooth)  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1173163" y="4695825"/>
            <a:ext cx="69675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3200"/>
              <a:t>Any company that tracks you, </a:t>
            </a:r>
            <a:br>
              <a:rPr lang="en-US" altLang="en-US" sz="3200"/>
            </a:br>
            <a:r>
              <a:rPr lang="en-US" altLang="en-US" sz="3200"/>
              <a:t>can monetize data about you</a:t>
            </a:r>
          </a:p>
        </p:txBody>
      </p:sp>
      <p:sp>
        <p:nvSpPr>
          <p:cNvPr id="39941" name="Rectangle 11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privacy.html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215900"/>
            <a:ext cx="6946900" cy="520700"/>
          </a:xfrm>
        </p:spPr>
        <p:txBody>
          <a:bodyPr/>
          <a:lstStyle/>
          <a:p>
            <a:r>
              <a:rPr lang="en-US" altLang="en-US" sz="2800"/>
              <a:t>Security and Privacy Issues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90550" y="879475"/>
            <a:ext cx="8482013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457200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09638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360488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12925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263775" indent="-457200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720975" indent="-457200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178175" indent="-457200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635375" indent="-457200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4092575" indent="-457200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Tx/>
              <a:buFontTx/>
              <a:buAutoNum type="arabicPeriod"/>
            </a:pPr>
            <a:r>
              <a:rPr lang="en-US" altLang="en-US" sz="2400"/>
              <a:t>Background and Statistics 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Network connections ( at work and home )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Firewalls, Anti-Virus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“Persona” details and options 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Tracking you cyber: web browser,  email, social media 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Tracking you physical: phone, internet of things</a:t>
            </a:r>
          </a:p>
          <a:p>
            <a:pPr>
              <a:buSzTx/>
              <a:buFontTx/>
              <a:buAutoNum type="arabicPeriod"/>
            </a:pPr>
            <a:r>
              <a:rPr lang="en-US" altLang="en-US" sz="2400"/>
              <a:t>Critical Advice and Summary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47650" y="5808663"/>
            <a:ext cx="87058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2575" indent="-2825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620713" indent="-223838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28713" indent="-22542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24000" indent="-1682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976438" indent="-169863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433638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890838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348038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05238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SzTx/>
              <a:buFontTx/>
              <a:buNone/>
            </a:pPr>
            <a:r>
              <a:rPr lang="en-US" altLang="en-US" sz="2400"/>
              <a:t>Online web page =  http://navigators.com/issues.html</a:t>
            </a:r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2809875" y="5630863"/>
            <a:ext cx="6100763" cy="7747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specific_page.html</a:t>
            </a:r>
          </a:p>
        </p:txBody>
      </p:sp>
      <p:sp>
        <p:nvSpPr>
          <p:cNvPr id="40967" name="Oval 8"/>
          <p:cNvSpPr>
            <a:spLocks noChangeArrowheads="1"/>
          </p:cNvSpPr>
          <p:nvPr/>
        </p:nvSpPr>
        <p:spPr bwMode="auto">
          <a:xfrm>
            <a:off x="7100888" y="654050"/>
            <a:ext cx="1785937" cy="1651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40968" name="Line 6"/>
          <p:cNvSpPr>
            <a:spLocks noChangeShapeType="1"/>
          </p:cNvSpPr>
          <p:nvPr/>
        </p:nvSpPr>
        <p:spPr bwMode="auto">
          <a:xfrm>
            <a:off x="122238" y="3714750"/>
            <a:ext cx="538162" cy="15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Why this Session…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54088"/>
            <a:ext cx="9144000" cy="4757737"/>
          </a:xfrm>
        </p:spPr>
        <p:txBody>
          <a:bodyPr/>
          <a:lstStyle/>
          <a:p>
            <a:r>
              <a:rPr lang="en-US" altLang="en-US" sz="2400"/>
              <a:t>This session covers a variety of security and privacy issues</a:t>
            </a:r>
          </a:p>
          <a:p>
            <a:r>
              <a:rPr lang="en-US" altLang="en-US" sz="2400"/>
              <a:t>Many issues apply directly to work-related Internet usage</a:t>
            </a:r>
          </a:p>
          <a:p>
            <a:r>
              <a:rPr lang="en-US" altLang="en-US" sz="2400"/>
              <a:t>Some issues apply strictly to home/mobile Internet usage</a:t>
            </a:r>
          </a:p>
          <a:p>
            <a:r>
              <a:rPr lang="en-US" altLang="en-US" sz="2400"/>
              <a:t>These issues are important from a counter-intelligence perspective</a:t>
            </a:r>
          </a:p>
          <a:p>
            <a:pPr lvl="1"/>
            <a:r>
              <a:rPr lang="en-US" altLang="en-US" sz="2400"/>
              <a:t>Minimize “leaking” of your research interests</a:t>
            </a:r>
          </a:p>
          <a:p>
            <a:pPr lvl="1"/>
            <a:r>
              <a:rPr lang="en-US" altLang="en-US" sz="2400"/>
              <a:t>Protection of your personal information and identity</a:t>
            </a:r>
          </a:p>
          <a:p>
            <a:r>
              <a:rPr lang="en-US" altLang="en-US" sz="2400"/>
              <a:t>If security of your personal Internet devices are breached, </a:t>
            </a:r>
            <a:br>
              <a:rPr lang="en-US" altLang="en-US" sz="2400"/>
            </a:br>
            <a:r>
              <a:rPr lang="en-US" altLang="en-US" sz="2400"/>
              <a:t>you could be in a compromised/vulnerable situation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55600" y="4938713"/>
            <a:ext cx="84883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3200"/>
              <a:t>Internet  = Passport to interact </a:t>
            </a:r>
            <a:br>
              <a:rPr lang="en-US" altLang="en-US" sz="3200"/>
            </a:br>
            <a:r>
              <a:rPr lang="en-US" altLang="en-US" sz="3200"/>
              <a:t>with foreign resources and people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1881188"/>
            <a:ext cx="1638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Consider Alternatives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" y="911225"/>
            <a:ext cx="8843963" cy="1560513"/>
          </a:xfrm>
        </p:spPr>
        <p:txBody>
          <a:bodyPr/>
          <a:lstStyle/>
          <a:p>
            <a:r>
              <a:rPr lang="en-US" altLang="en-US" sz="2400"/>
              <a:t>Research “ecosystems” of products </a:t>
            </a:r>
            <a:br>
              <a:rPr lang="en-US" altLang="en-US" sz="2400"/>
            </a:br>
            <a:r>
              <a:rPr lang="en-US" altLang="en-US" sz="2400"/>
              <a:t> ( Microsoft   vs.   Apple   vs.   Google )</a:t>
            </a:r>
          </a:p>
          <a:p>
            <a:r>
              <a:rPr lang="en-US" altLang="en-US" sz="2400"/>
              <a:t>Alternative products may be more secure, or less targeted by hackers.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739775" y="2557463"/>
            <a:ext cx="2490788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2575" indent="-2825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620713" indent="-223838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960438" indent="-22542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243013" indent="-1682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527175" indent="-169863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19843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4415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28987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3559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/>
              <a:t>Browsers</a:t>
            </a:r>
          </a:p>
        </p:txBody>
      </p:sp>
      <p:pic>
        <p:nvPicPr>
          <p:cNvPr id="4199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4360863"/>
            <a:ext cx="3714750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4522788"/>
            <a:ext cx="2389188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2347913"/>
            <a:ext cx="24193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3449638"/>
            <a:ext cx="2430462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4" name="Rectangle 13"/>
          <p:cNvSpPr>
            <a:spLocks noChangeArrowheads="1"/>
          </p:cNvSpPr>
          <p:nvPr/>
        </p:nvSpPr>
        <p:spPr bwMode="auto">
          <a:xfrm>
            <a:off x="717550" y="3568700"/>
            <a:ext cx="2490788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2575" indent="-2825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620713" indent="-223838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960438" indent="-22542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243013" indent="-1682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527175" indent="-169863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19843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4415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28987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3559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/>
              <a:t>Email Clients</a:t>
            </a:r>
          </a:p>
        </p:txBody>
      </p:sp>
      <p:sp>
        <p:nvSpPr>
          <p:cNvPr id="41995" name="Rectangle 14"/>
          <p:cNvSpPr>
            <a:spLocks noChangeArrowheads="1"/>
          </p:cNvSpPr>
          <p:nvPr/>
        </p:nvSpPr>
        <p:spPr bwMode="auto">
          <a:xfrm>
            <a:off x="377825" y="4697413"/>
            <a:ext cx="3492500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2575" indent="-2825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620713" indent="-223838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960438" indent="-22542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243013" indent="-1682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527175" indent="-169863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19843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4415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28987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3559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/>
              <a:t>Operating Systems</a:t>
            </a:r>
          </a:p>
        </p:txBody>
      </p:sp>
      <p:sp>
        <p:nvSpPr>
          <p:cNvPr id="41996" name="Rectangle 14"/>
          <p:cNvSpPr>
            <a:spLocks noChangeArrowheads="1"/>
          </p:cNvSpPr>
          <p:nvPr/>
        </p:nvSpPr>
        <p:spPr bwMode="auto">
          <a:xfrm>
            <a:off x="239713" y="5927725"/>
            <a:ext cx="8753475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2575" indent="-2825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620713" indent="-223838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960438" indent="-22542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243013" indent="-168275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527175" indent="-169863" defTabSz="90328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19843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4415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28987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355975" indent="-169863" defTabSz="9032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/>
              <a:t>Search before you buy: model # security breach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123825"/>
            <a:ext cx="6900863" cy="650875"/>
          </a:xfrm>
        </p:spPr>
        <p:txBody>
          <a:bodyPr/>
          <a:lstStyle/>
          <a:p>
            <a:r>
              <a:rPr lang="en-US" altLang="en-US" sz="2400"/>
              <a:t>User Agreements... READ THEM!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" y="1089025"/>
            <a:ext cx="8950325" cy="1089025"/>
          </a:xfrm>
        </p:spPr>
        <p:txBody>
          <a:bodyPr/>
          <a:lstStyle/>
          <a:p>
            <a:r>
              <a:rPr lang="en-US" altLang="en-US" sz="2400"/>
              <a:t>Read user agreements for </a:t>
            </a:r>
            <a:r>
              <a:rPr lang="en-US" altLang="en-US" sz="2400" u="sng"/>
              <a:t>everything</a:t>
            </a:r>
            <a:r>
              <a:rPr lang="en-US" altLang="en-US" sz="2400"/>
              <a:t> with Internet access</a:t>
            </a:r>
          </a:p>
          <a:p>
            <a:r>
              <a:rPr lang="en-US" altLang="en-US" sz="2400"/>
              <a:t>Samsung Smart TV with Voice recognition:</a:t>
            </a:r>
          </a:p>
        </p:txBody>
      </p:sp>
      <p:sp>
        <p:nvSpPr>
          <p:cNvPr id="43012" name="Rectangle 1"/>
          <p:cNvSpPr>
            <a:spLocks noChangeArrowheads="1"/>
          </p:cNvSpPr>
          <p:nvPr/>
        </p:nvSpPr>
        <p:spPr bwMode="auto">
          <a:xfrm>
            <a:off x="225425" y="2058988"/>
            <a:ext cx="8755063" cy="19383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/>
              <a:t>"Please be aware that if your spoken words include personal or other sensitive information,                              that information will be among the data                                captured and transmitted to a third party                           through your use of Voice Recognition."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275" y="4152900"/>
            <a:ext cx="8662988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2575" indent="-28257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3838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960438" indent="-22542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243013" indent="-16827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</a:defRPr>
            </a:lvl4pPr>
            <a:lvl5pPr marL="15271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5pPr>
            <a:lvl6pPr marL="19843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6pPr>
            <a:lvl7pPr marL="24415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7pPr>
            <a:lvl8pPr marL="28987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8pPr>
            <a:lvl9pPr marL="33559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2400" kern="0" dirty="0"/>
              <a:t>How many microphones are in your house?</a:t>
            </a:r>
            <a:br>
              <a:rPr lang="en-US" altLang="en-US" sz="2400" kern="0" dirty="0"/>
            </a:br>
            <a:r>
              <a:rPr lang="en-US" altLang="en-US" sz="2400" kern="0" dirty="0"/>
              <a:t>Cell phone, tablet, laptop, flat screen TV, </a:t>
            </a:r>
            <a:br>
              <a:rPr lang="en-US" altLang="en-US" sz="2400" kern="0" dirty="0"/>
            </a:br>
            <a:r>
              <a:rPr lang="en-US" altLang="en-US" sz="2400" kern="0" dirty="0"/>
              <a:t>remote control (Roku, Xfinity/Comcast), </a:t>
            </a:r>
            <a:br>
              <a:rPr lang="en-US" altLang="en-US" sz="2400" kern="0" dirty="0"/>
            </a:br>
            <a:r>
              <a:rPr lang="en-US" altLang="en-US" sz="2400" kern="0" dirty="0"/>
              <a:t>Alexa, XBOX, Barbie doll, </a:t>
            </a:r>
            <a:br>
              <a:rPr lang="en-US" altLang="en-US" sz="2400" kern="0" dirty="0"/>
            </a:br>
            <a:r>
              <a:rPr lang="en-US" altLang="en-US" sz="2400" kern="0" dirty="0"/>
              <a:t>baby monitor, security camera,</a:t>
            </a:r>
            <a:br>
              <a:rPr lang="en-US" altLang="en-US" sz="2400" kern="0" dirty="0"/>
            </a:br>
            <a:r>
              <a:rPr lang="en-US" altLang="en-US" sz="2400" kern="0" dirty="0"/>
              <a:t>NEST thermostat</a:t>
            </a:r>
          </a:p>
        </p:txBody>
      </p:sp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4529138"/>
            <a:ext cx="2690812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11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privacy.html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0"/>
            <a:ext cx="6862763" cy="846138"/>
          </a:xfrm>
        </p:spPr>
        <p:txBody>
          <a:bodyPr/>
          <a:lstStyle/>
          <a:p>
            <a:r>
              <a:rPr lang="en-US" altLang="en-US" sz="2800"/>
              <a:t>If it connects to the Internet, </a:t>
            </a:r>
            <a:br>
              <a:rPr lang="en-US" altLang="en-US" sz="2800"/>
            </a:br>
            <a:r>
              <a:rPr lang="en-US" altLang="en-US" sz="2800"/>
              <a:t>it must be updated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2222500"/>
            <a:ext cx="8926512" cy="4533900"/>
          </a:xfrm>
        </p:spPr>
        <p:txBody>
          <a:bodyPr/>
          <a:lstStyle/>
          <a:p>
            <a:r>
              <a:rPr lang="en-US" altLang="en-US" sz="2000">
                <a:sym typeface="Wingdings" pitchFamily="2" charset="2"/>
              </a:rPr>
              <a:t>Network devices – modem (yours or ISP’s)</a:t>
            </a:r>
          </a:p>
          <a:p>
            <a:r>
              <a:rPr lang="en-US" altLang="en-US" sz="2000">
                <a:sym typeface="Wingdings" pitchFamily="2" charset="2"/>
              </a:rPr>
              <a:t>Router updates.  Printer, network attached storage.</a:t>
            </a:r>
          </a:p>
          <a:p>
            <a:r>
              <a:rPr lang="en-US" altLang="en-US" sz="2000"/>
              <a:t>Laptops:  Windows 10, 11  Mac OS </a:t>
            </a:r>
          </a:p>
          <a:p>
            <a:r>
              <a:rPr lang="en-US" altLang="en-US" sz="2000"/>
              <a:t>Microsoft Office</a:t>
            </a:r>
          </a:p>
          <a:p>
            <a:r>
              <a:rPr lang="en-US" altLang="en-US" sz="2000"/>
              <a:t>Browser (Firefox, Chrome)  plug-ins, Java, Flash, PDF Acrobat</a:t>
            </a:r>
          </a:p>
          <a:p>
            <a:r>
              <a:rPr lang="en-US" altLang="en-US" sz="2000"/>
              <a:t>Other software: security suite, skype</a:t>
            </a:r>
          </a:p>
          <a:p>
            <a:r>
              <a:rPr lang="en-US" altLang="en-US" sz="2000"/>
              <a:t>Tablet /  Cell phone : Android, Apple IOS, apps</a:t>
            </a:r>
          </a:p>
          <a:p>
            <a:r>
              <a:rPr lang="en-US" altLang="en-US" sz="2000">
                <a:sym typeface="Wingdings" pitchFamily="2" charset="2"/>
              </a:rPr>
              <a:t>“Internet of Things” - Xbox, Wii, playstation, DVR , Roku, Smart TV,  blu-ray/dvd player, stereo, alarm system, fitness devices, cameras, smart watch, home automation – thermostat, switches, refrig, car, kid’s toys</a:t>
            </a:r>
            <a:endParaRPr lang="en-US" altLang="en-US" sz="2000"/>
          </a:p>
        </p:txBody>
      </p:sp>
      <p:sp>
        <p:nvSpPr>
          <p:cNvPr id="44036" name="Line 12"/>
          <p:cNvSpPr>
            <a:spLocks noChangeShapeType="1"/>
          </p:cNvSpPr>
          <p:nvPr/>
        </p:nvSpPr>
        <p:spPr bwMode="auto">
          <a:xfrm>
            <a:off x="787400" y="1136650"/>
            <a:ext cx="29527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15"/>
          <p:cNvSpPr>
            <a:spLocks noChangeShapeType="1"/>
          </p:cNvSpPr>
          <p:nvPr/>
        </p:nvSpPr>
        <p:spPr bwMode="auto">
          <a:xfrm>
            <a:off x="5318125" y="1123950"/>
            <a:ext cx="317500" cy="219075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Rectangle 17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update.html</a:t>
            </a:r>
          </a:p>
        </p:txBody>
      </p:sp>
      <p:pic>
        <p:nvPicPr>
          <p:cNvPr id="4403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981075"/>
            <a:ext cx="561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343025"/>
            <a:ext cx="440848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160463" y="941388"/>
            <a:ext cx="46259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2575" indent="-28257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3838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960438" indent="-22542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243013" indent="-16827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</a:defRPr>
            </a:lvl4pPr>
            <a:lvl5pPr marL="15271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5pPr>
            <a:lvl6pPr marL="19843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6pPr>
            <a:lvl7pPr marL="24415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7pPr>
            <a:lvl8pPr marL="28987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8pPr>
            <a:lvl9pPr marL="33559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kern="0" dirty="0"/>
              <a:t>All Programs </a:t>
            </a:r>
            <a:r>
              <a:rPr lang="en-US" altLang="en-US" sz="2000" kern="0" dirty="0">
                <a:sym typeface="Wingdings" pitchFamily="2" charset="2"/>
              </a:rPr>
              <a:t> Windows Update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995488" y="74613"/>
            <a:ext cx="4810125" cy="690562"/>
          </a:xfrm>
        </p:spPr>
        <p:txBody>
          <a:bodyPr/>
          <a:lstStyle/>
          <a:p>
            <a:r>
              <a:rPr lang="en-US" altLang="en-US"/>
              <a:t>Password Chaos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06363" y="1041400"/>
            <a:ext cx="8845550" cy="5216525"/>
          </a:xfrm>
        </p:spPr>
        <p:txBody>
          <a:bodyPr/>
          <a:lstStyle/>
          <a:p>
            <a:r>
              <a:rPr lang="en-US" altLang="en-US" sz="2000"/>
              <a:t>Current plan: A handful of simple passwords </a:t>
            </a:r>
            <a:br>
              <a:rPr lang="en-US" altLang="en-US" sz="2000"/>
            </a:br>
            <a:r>
              <a:rPr lang="en-US" altLang="en-US" sz="2000"/>
              <a:t>persistently re-used on 30+ accounts!</a:t>
            </a:r>
          </a:p>
          <a:p>
            <a:r>
              <a:rPr lang="en-US" altLang="en-US" sz="2000"/>
              <a:t>Complex password = 12+  LeTtErS, numbers, characters</a:t>
            </a:r>
          </a:p>
          <a:p>
            <a:r>
              <a:rPr lang="en-US" altLang="en-US" sz="2000"/>
              <a:t>If writing it down, portions of password should be camouflaged</a:t>
            </a:r>
          </a:p>
          <a:p>
            <a:r>
              <a:rPr lang="en-US" altLang="en-US" sz="2000"/>
              <a:t>Example: Go = </a:t>
            </a:r>
            <a:r>
              <a:rPr lang="en-US" altLang="en-US" sz="2000" u="sng"/>
              <a:t>G</a:t>
            </a:r>
            <a:r>
              <a:rPr lang="en-US" altLang="en-US" sz="2000"/>
              <a:t>o </a:t>
            </a:r>
            <a:r>
              <a:rPr lang="en-US" altLang="en-US" sz="2000" u="sng"/>
              <a:t>o</a:t>
            </a:r>
            <a:r>
              <a:rPr lang="en-US" altLang="en-US" sz="2000"/>
              <a:t>ut </a:t>
            </a:r>
            <a:r>
              <a:rPr lang="en-US" altLang="en-US" sz="2000" u="sng"/>
              <a:t>a</a:t>
            </a:r>
            <a:r>
              <a:rPr lang="en-US" altLang="en-US" sz="2000"/>
              <a:t>nd </a:t>
            </a:r>
            <a:r>
              <a:rPr lang="en-US" altLang="en-US" sz="2000" u="sng"/>
              <a:t>p</a:t>
            </a:r>
            <a:r>
              <a:rPr lang="en-US" altLang="en-US" sz="2000"/>
              <a:t>lay </a:t>
            </a:r>
            <a:r>
              <a:rPr lang="en-US" altLang="en-US" sz="2000" u="sng"/>
              <a:t>i</a:t>
            </a:r>
            <a:r>
              <a:rPr lang="en-US" altLang="en-US" sz="2000"/>
              <a:t>n </a:t>
            </a:r>
            <a:r>
              <a:rPr lang="en-US" altLang="en-US" sz="2000" u="sng"/>
              <a:t>t</a:t>
            </a:r>
            <a:r>
              <a:rPr lang="en-US" altLang="en-US" sz="2000"/>
              <a:t>he </a:t>
            </a:r>
            <a:r>
              <a:rPr lang="en-US" altLang="en-US" sz="2000" u="sng"/>
              <a:t>b</a:t>
            </a:r>
            <a:r>
              <a:rPr lang="en-US" altLang="en-US" sz="2000"/>
              <a:t>ack </a:t>
            </a:r>
            <a:r>
              <a:rPr lang="en-US" altLang="en-US" sz="2000" u="sng"/>
              <a:t>y</a:t>
            </a:r>
            <a:r>
              <a:rPr lang="en-US" altLang="en-US" sz="2000"/>
              <a:t>ard =  Goapitby</a:t>
            </a:r>
            <a:br>
              <a:rPr lang="en-US" altLang="en-US" sz="2000"/>
            </a:br>
            <a:r>
              <a:rPr lang="en-US" altLang="en-US" sz="2000"/>
              <a:t>      Write:  Go98(*    </a:t>
            </a:r>
            <a:r>
              <a:rPr lang="en-US" altLang="en-US" sz="2000">
                <a:sym typeface="Wingdings" pitchFamily="2" charset="2"/>
              </a:rPr>
              <a:t>     type:  </a:t>
            </a:r>
            <a:r>
              <a:rPr lang="en-US" altLang="en-US" sz="2000"/>
              <a:t>Goapitby98(*</a:t>
            </a:r>
            <a:br>
              <a:rPr lang="en-US" altLang="en-US" sz="2000"/>
            </a:br>
            <a:r>
              <a:rPr lang="en-US" altLang="en-US" sz="2000"/>
              <a:t>               Its = It’s the end of the world as we know it = Iteotwawki</a:t>
            </a:r>
          </a:p>
          <a:p>
            <a:r>
              <a:rPr lang="en-US" altLang="en-US" sz="2000"/>
              <a:t>30 accounts need 30 different passwords (sounds complicated)</a:t>
            </a:r>
          </a:p>
          <a:p>
            <a:r>
              <a:rPr lang="en-US" altLang="en-US" sz="2000"/>
              <a:t>Customize your password for each account</a:t>
            </a:r>
          </a:p>
          <a:p>
            <a:r>
              <a:rPr lang="en-US" altLang="en-US" sz="2000"/>
              <a:t>Example: Amazon begins with “Am”,  Netflix begins with “Ne”</a:t>
            </a:r>
            <a:br>
              <a:rPr lang="en-US" altLang="en-US" sz="2000"/>
            </a:br>
            <a:r>
              <a:rPr lang="en-US" altLang="en-US" sz="2000"/>
              <a:t>Write:  Amazon = GoAm98(*   </a:t>
            </a:r>
            <a:r>
              <a:rPr lang="en-US" altLang="en-US" sz="2000">
                <a:sym typeface="Wingdings" pitchFamily="2" charset="2"/>
              </a:rPr>
              <a:t>   type:  </a:t>
            </a:r>
            <a:r>
              <a:rPr lang="en-US" altLang="en-US" sz="2000"/>
              <a:t>GoapitbyAm98(* </a:t>
            </a:r>
            <a:br>
              <a:rPr lang="en-US" altLang="en-US" sz="2000"/>
            </a:br>
            <a:r>
              <a:rPr lang="en-US" altLang="en-US" sz="2000"/>
              <a:t>Write:     Netflix = GoNe98(*    </a:t>
            </a:r>
            <a:r>
              <a:rPr lang="en-US" altLang="en-US" sz="2000">
                <a:sym typeface="Wingdings" pitchFamily="2" charset="2"/>
              </a:rPr>
              <a:t>   type:  </a:t>
            </a:r>
            <a:r>
              <a:rPr lang="en-US" altLang="en-US" sz="2000"/>
              <a:t>GoapitbyNe98(*</a:t>
            </a:r>
            <a:br>
              <a:rPr lang="en-US" altLang="en-US" sz="2000"/>
            </a:br>
            <a:r>
              <a:rPr lang="en-US" altLang="en-US" sz="2000"/>
              <a:t>Write:  Citibank = ItsCi3#        </a:t>
            </a:r>
            <a:r>
              <a:rPr lang="en-US" altLang="en-US" sz="2000">
                <a:sym typeface="Wingdings" pitchFamily="2" charset="2"/>
              </a:rPr>
              <a:t>   type: IteotwawkiCi3#</a:t>
            </a:r>
          </a:p>
          <a:p>
            <a:endParaRPr lang="en-US" altLang="en-US" sz="2000">
              <a:sym typeface="Wingdings" pitchFamily="2" charset="2"/>
            </a:endParaRPr>
          </a:p>
        </p:txBody>
      </p:sp>
      <p:pic>
        <p:nvPicPr>
          <p:cNvPr id="4506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19605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31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password.html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977900" y="117475"/>
            <a:ext cx="5980113" cy="647700"/>
          </a:xfrm>
        </p:spPr>
        <p:txBody>
          <a:bodyPr/>
          <a:lstStyle/>
          <a:p>
            <a:r>
              <a:rPr lang="en-US" altLang="en-US"/>
              <a:t>Resetting Your Password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85725" y="941388"/>
            <a:ext cx="9017000" cy="5238750"/>
          </a:xfrm>
        </p:spPr>
        <p:txBody>
          <a:bodyPr/>
          <a:lstStyle/>
          <a:p>
            <a:r>
              <a:rPr lang="en-US" altLang="en-US"/>
              <a:t>Hacker can’t guess your password… They click on “forgot password”</a:t>
            </a:r>
          </a:p>
          <a:p>
            <a:r>
              <a:rPr lang="en-US" altLang="en-US"/>
              <a:t>At the target website:</a:t>
            </a:r>
          </a:p>
          <a:p>
            <a:pPr lvl="1"/>
            <a:r>
              <a:rPr lang="en-US" altLang="en-US"/>
              <a:t>Password hints… based on public information?</a:t>
            </a:r>
          </a:p>
          <a:p>
            <a:pPr lvl="1"/>
            <a:r>
              <a:rPr lang="en-US" altLang="en-US"/>
              <a:t>Extra questions to verify identity … Also based on public information?</a:t>
            </a:r>
          </a:p>
          <a:p>
            <a:r>
              <a:rPr lang="en-US" altLang="en-US"/>
              <a:t>Via email reset..</a:t>
            </a:r>
          </a:p>
          <a:p>
            <a:pPr lvl="1"/>
            <a:r>
              <a:rPr lang="en-US" altLang="en-US"/>
              <a:t>Send password reset link to your email</a:t>
            </a:r>
          </a:p>
          <a:p>
            <a:pPr lvl="1"/>
            <a:r>
              <a:rPr lang="en-US" altLang="en-US"/>
              <a:t>Hacker breaks into your email… they can discover all other accounts that send you email (banking, shopping, etc) </a:t>
            </a:r>
          </a:p>
          <a:p>
            <a:pPr lvl="1"/>
            <a:r>
              <a:rPr lang="en-US" altLang="en-US" sz="2000"/>
              <a:t>Your email account = keys to how many other accounts?</a:t>
            </a:r>
          </a:p>
          <a:p>
            <a:r>
              <a:rPr lang="en-US" altLang="en-US"/>
              <a:t>Two factor authentication? – “something you know” + “something you have”</a:t>
            </a:r>
          </a:p>
          <a:p>
            <a:r>
              <a:rPr lang="en-US" altLang="en-US"/>
              <a:t>A confirmation text or reset code sent to your cell phone:   </a:t>
            </a:r>
          </a:p>
          <a:p>
            <a:pPr lvl="1"/>
            <a:r>
              <a:rPr lang="en-US" altLang="en-US" sz="2000"/>
              <a:t>Your cell phone = keys to how many other accounts?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190500" y="5094288"/>
            <a:ext cx="63642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Your email and cell phone = </a:t>
            </a:r>
            <a:br>
              <a:rPr lang="en-US" altLang="en-US" sz="2800">
                <a:solidFill>
                  <a:srgbClr val="FF0000"/>
                </a:solidFill>
              </a:rPr>
            </a:br>
            <a:r>
              <a:rPr lang="en-US" altLang="en-US" sz="2800">
                <a:solidFill>
                  <a:srgbClr val="FF0000"/>
                </a:solidFill>
              </a:rPr>
              <a:t>gateway to ALL your other accounts</a:t>
            </a:r>
          </a:p>
        </p:txBody>
      </p:sp>
      <p:pic>
        <p:nvPicPr>
          <p:cNvPr id="46085" name="Picture 2" descr="Image result for password res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3338"/>
            <a:ext cx="93186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4991100"/>
            <a:ext cx="1447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Rectangle 11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privacy.html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211138"/>
            <a:ext cx="6900863" cy="566737"/>
          </a:xfrm>
        </p:spPr>
        <p:txBody>
          <a:bodyPr/>
          <a:lstStyle/>
          <a:p>
            <a:r>
              <a:rPr lang="en-US" altLang="en-US" sz="2400"/>
              <a:t>Beware of Infrastructure in Public Places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912813"/>
            <a:ext cx="8886825" cy="5651500"/>
          </a:xfrm>
        </p:spPr>
        <p:txBody>
          <a:bodyPr/>
          <a:lstStyle/>
          <a:p>
            <a:r>
              <a:rPr lang="en-US" altLang="en-US" sz="2400"/>
              <a:t>Public Computers in Library, Hotel Lobby, etc</a:t>
            </a:r>
          </a:p>
          <a:p>
            <a:r>
              <a:rPr lang="en-US" altLang="en-US" sz="2400"/>
              <a:t>Is there any kind of consistent “administration” to guarantee the integrity of these computers?</a:t>
            </a:r>
          </a:p>
          <a:p>
            <a:r>
              <a:rPr lang="en-US" altLang="en-US" sz="2400"/>
              <a:t>For a public computer, always assume that the machine has been compromised, and that a “keystroke logger” is quietly capturing all keystrokes</a:t>
            </a:r>
          </a:p>
          <a:p>
            <a:r>
              <a:rPr lang="en-US" altLang="en-US" sz="2400"/>
              <a:t>Public Wi-Fi (hotel, Starbucks, etc) </a:t>
            </a:r>
            <a:br>
              <a:rPr lang="en-US" altLang="en-US" sz="2400"/>
            </a:br>
            <a:r>
              <a:rPr lang="en-US" altLang="en-US" sz="2400"/>
              <a:t>  – packet sniffer can capture all traffic </a:t>
            </a:r>
          </a:p>
          <a:p>
            <a:r>
              <a:rPr lang="en-US" altLang="en-US" sz="2400"/>
              <a:t>Ignore all software update notices while on public Wi-Fi</a:t>
            </a:r>
          </a:p>
          <a:p>
            <a:r>
              <a:rPr lang="en-US" altLang="en-US" sz="2400"/>
              <a:t>Use a VPN Service </a:t>
            </a:r>
          </a:p>
          <a:p>
            <a:r>
              <a:rPr lang="en-US" altLang="en-US" sz="2400"/>
              <a:t>USB charger port at airport / hotel – Use your own USB adapter and plug directly into electrical outlet</a:t>
            </a:r>
          </a:p>
          <a:p>
            <a:r>
              <a:rPr lang="en-US" altLang="en-US" sz="2400"/>
              <a:t>Never use a free or “found”  thumbdrive</a:t>
            </a:r>
          </a:p>
          <a:p>
            <a:endParaRPr lang="en-US" altLang="en-US" sz="2400"/>
          </a:p>
        </p:txBody>
      </p:sp>
      <p:sp>
        <p:nvSpPr>
          <p:cNvPr id="47108" name="Rectangle 9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privacy.html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3357563"/>
            <a:ext cx="1158875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Consider Offline Storage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155700" y="906463"/>
            <a:ext cx="7446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$400+  :  A second PC without a network connection. You can use a KVM switch to run this PC to your existing keyboard/monitor</a:t>
            </a:r>
          </a:p>
        </p:txBody>
      </p:sp>
      <p:pic>
        <p:nvPicPr>
          <p:cNvPr id="48133" name="Picture 5" descr="external_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981075"/>
            <a:ext cx="103346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7" descr="external_c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124325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9" descr="external_not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352675"/>
            <a:ext cx="10191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11" descr="kv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485900"/>
            <a:ext cx="10477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Text Box 13"/>
          <p:cNvSpPr txBox="1">
            <a:spLocks noChangeArrowheads="1"/>
          </p:cNvSpPr>
          <p:nvPr/>
        </p:nvSpPr>
        <p:spPr bwMode="auto">
          <a:xfrm>
            <a:off x="1470025" y="2430463"/>
            <a:ext cx="4265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$350 : an extra notebook computer</a:t>
            </a:r>
          </a:p>
        </p:txBody>
      </p:sp>
      <p:sp>
        <p:nvSpPr>
          <p:cNvPr id="48138" name="Text Box 14"/>
          <p:cNvSpPr txBox="1">
            <a:spLocks noChangeArrowheads="1"/>
          </p:cNvSpPr>
          <p:nvPr/>
        </p:nvSpPr>
        <p:spPr bwMode="auto">
          <a:xfrm>
            <a:off x="1736725" y="3449638"/>
            <a:ext cx="6961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~$100 : Second hard disk – can be external, 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or internal with a lock key to switch disks</a:t>
            </a:r>
          </a:p>
        </p:txBody>
      </p:sp>
      <p:sp>
        <p:nvSpPr>
          <p:cNvPr id="48139" name="Text Box 15"/>
          <p:cNvSpPr txBox="1">
            <a:spLocks noChangeArrowheads="1"/>
          </p:cNvSpPr>
          <p:nvPr/>
        </p:nvSpPr>
        <p:spPr bwMode="auto">
          <a:xfrm>
            <a:off x="1641475" y="4268788"/>
            <a:ext cx="61991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Removable media – optical or magnetic storage</a:t>
            </a:r>
          </a:p>
        </p:txBody>
      </p:sp>
      <p:sp>
        <p:nvSpPr>
          <p:cNvPr id="48140" name="Text Box 16"/>
          <p:cNvSpPr txBox="1">
            <a:spLocks noChangeArrowheads="1"/>
          </p:cNvSpPr>
          <p:nvPr/>
        </p:nvSpPr>
        <p:spPr bwMode="auto">
          <a:xfrm>
            <a:off x="1641475" y="5211763"/>
            <a:ext cx="5541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USB flash drive – some include encryption</a:t>
            </a:r>
          </a:p>
        </p:txBody>
      </p:sp>
      <p:pic>
        <p:nvPicPr>
          <p:cNvPr id="48141" name="Picture 20" descr="j025046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647825"/>
            <a:ext cx="153193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2" name="Rectangle 21"/>
          <p:cNvSpPr>
            <a:spLocks noChangeArrowheads="1"/>
          </p:cNvSpPr>
          <p:nvPr/>
        </p:nvSpPr>
        <p:spPr bwMode="auto">
          <a:xfrm>
            <a:off x="5657850" y="1543050"/>
            <a:ext cx="3228975" cy="1771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48143" name="Text Box 22"/>
          <p:cNvSpPr txBox="1">
            <a:spLocks noChangeArrowheads="1"/>
          </p:cNvSpPr>
          <p:nvPr/>
        </p:nvSpPr>
        <p:spPr bwMode="auto">
          <a:xfrm>
            <a:off x="7299325" y="1773238"/>
            <a:ext cx="1489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Where will you store the offline media?</a:t>
            </a:r>
          </a:p>
        </p:txBody>
      </p:sp>
      <p:sp>
        <p:nvSpPr>
          <p:cNvPr id="48144" name="Rectangle 25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privacy.html</a:t>
            </a:r>
          </a:p>
        </p:txBody>
      </p:sp>
      <p:pic>
        <p:nvPicPr>
          <p:cNvPr id="48145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506788"/>
            <a:ext cx="103187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46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205413"/>
            <a:ext cx="10953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Local Set-up options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944563"/>
            <a:ext cx="8493125" cy="5332412"/>
          </a:xfrm>
        </p:spPr>
        <p:txBody>
          <a:bodyPr/>
          <a:lstStyle/>
          <a:p>
            <a:r>
              <a:rPr lang="en-US" altLang="en-US" sz="2000"/>
              <a:t>Consider using encryption at home to protect personal data .  For example, encrypted file systems are now standard in Windows. </a:t>
            </a:r>
          </a:p>
          <a:p>
            <a:r>
              <a:rPr lang="en-US" altLang="en-US" sz="2000"/>
              <a:t>Some applications offer encryption schemes for files (quicken), but these are not very secure.  There are numerous “cracker” programs which will easily break these open.</a:t>
            </a:r>
          </a:p>
          <a:p>
            <a:r>
              <a:rPr lang="en-US" altLang="en-US" sz="2000"/>
              <a:t>Require passwords for access to computers or internet access</a:t>
            </a:r>
          </a:p>
          <a:p>
            <a:r>
              <a:rPr lang="en-US" altLang="en-US" sz="2000"/>
              <a:t>Create multiple user accounts (even for yourself)</a:t>
            </a:r>
          </a:p>
          <a:p>
            <a:r>
              <a:rPr lang="en-US" altLang="en-US" sz="2000"/>
              <a:t>Physical security of computer</a:t>
            </a:r>
          </a:p>
        </p:txBody>
      </p:sp>
      <p:pic>
        <p:nvPicPr>
          <p:cNvPr id="49156" name="Picture 4" descr="j00919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3887788"/>
            <a:ext cx="3000375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BS0098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43000"/>
            <a:ext cx="577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BS0099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505075"/>
            <a:ext cx="7842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privacy.html</a:t>
            </a:r>
          </a:p>
        </p:txBody>
      </p:sp>
      <p:pic>
        <p:nvPicPr>
          <p:cNvPr id="49160" name="Picture 8" descr="laptopthe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4548188"/>
            <a:ext cx="23812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9" descr="password-login-security-370x2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862388"/>
            <a:ext cx="377031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Worst case considerations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954088"/>
            <a:ext cx="8721725" cy="4170362"/>
          </a:xfrm>
        </p:spPr>
        <p:txBody>
          <a:bodyPr/>
          <a:lstStyle/>
          <a:p>
            <a:r>
              <a:rPr lang="en-US" altLang="en-US" sz="2400"/>
              <a:t>Look at the content of your hard drive - what if a clever website were able to copy your files?</a:t>
            </a:r>
          </a:p>
          <a:p>
            <a:r>
              <a:rPr lang="en-US" altLang="en-US" sz="2400"/>
              <a:t>What if ransomware were to lock-up/destroy your files?</a:t>
            </a:r>
          </a:p>
          <a:p>
            <a:r>
              <a:rPr lang="en-US" altLang="en-US" sz="2400"/>
              <a:t>If your research requires you to visit “exotic places” you should use a “sacrificial machine” - which has a very “bland identity”</a:t>
            </a:r>
          </a:p>
          <a:p>
            <a:r>
              <a:rPr lang="en-US" altLang="en-US" sz="2400"/>
              <a:t>On the “sacrificial machine”, </a:t>
            </a:r>
            <a:r>
              <a:rPr lang="en-US" altLang="en-US" sz="2800">
                <a:solidFill>
                  <a:schemeClr val="hlink"/>
                </a:solidFill>
              </a:rPr>
              <a:t>never</a:t>
            </a:r>
            <a:r>
              <a:rPr lang="en-US" altLang="en-US" sz="2400"/>
              <a:t> use personalized sites (Gmail, amazon, local restaurant, etc)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Future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38213"/>
            <a:ext cx="9144000" cy="50149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Biometric scanner – finger, face recognition, voice, eye 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Other devices leaking information –cell phone/ Car, IOT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Much personal Information is in databases: phone number, map, county taxes, DMV, court records, supermarket purchases, credit card company, phone company records, etc. 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Proposed law would give copyright owners the right to hack your PC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Patent filed by Verizon to use microphone and cameras in your house to customize ads sent to your TV/phone/tablet</a:t>
            </a:r>
          </a:p>
        </p:txBody>
      </p:sp>
      <p:pic>
        <p:nvPicPr>
          <p:cNvPr id="51204" name="Picture 6" descr="thumbprint_not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3833813"/>
            <a:ext cx="213042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774700" y="5521325"/>
            <a:ext cx="4611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Fingerprint scanner as USB accessory or built into a notebook</a:t>
            </a:r>
          </a:p>
        </p:txBody>
      </p:sp>
      <p:pic>
        <p:nvPicPr>
          <p:cNvPr id="5120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616325"/>
            <a:ext cx="2058988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7" name="Rectangle 9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privacy.html</a:t>
            </a:r>
          </a:p>
        </p:txBody>
      </p:sp>
      <p:pic>
        <p:nvPicPr>
          <p:cNvPr id="51208" name="Picture 11" descr="Mobile-Secur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3641725"/>
            <a:ext cx="17160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954088"/>
            <a:ext cx="4005263" cy="20653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" y="68263"/>
            <a:ext cx="6864350" cy="723900"/>
          </a:xfrm>
        </p:spPr>
        <p:txBody>
          <a:bodyPr/>
          <a:lstStyle/>
          <a:p>
            <a:r>
              <a:rPr lang="en-US" altLang="en-US" sz="2400"/>
              <a:t>These historic stats are based on PC’s</a:t>
            </a:r>
            <a:br>
              <a:rPr lang="en-US" altLang="en-US" sz="2400"/>
            </a:br>
            <a:r>
              <a:rPr lang="en-US" altLang="en-US" sz="2400"/>
              <a:t>History is repeating with ‘Internet of things”</a:t>
            </a:r>
          </a:p>
        </p:txBody>
      </p:sp>
      <p:graphicFrame>
        <p:nvGraphicFramePr>
          <p:cNvPr id="442371" name="Group 3"/>
          <p:cNvGraphicFramePr>
            <a:graphicFrameLocks noGrp="1"/>
          </p:cNvGraphicFramePr>
          <p:nvPr/>
        </p:nvGraphicFramePr>
        <p:xfrm>
          <a:off x="4416425" y="881063"/>
          <a:ext cx="4651375" cy="2773386"/>
        </p:xfrm>
        <a:graphic>
          <a:graphicData uri="http://schemas.openxmlformats.org/drawingml/2006/table">
            <a:tbl>
              <a:tblPr/>
              <a:tblGrid>
                <a:gridCol w="255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15"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Privacy Practices of Web Domains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14">
                <a:tc>
                  <a:txBody>
                    <a:bodyPr/>
                    <a:lstStyle>
                      <a:lvl1pPr defTabSz="903288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96875" defTabSz="903288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735013" defTabSz="903288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74738" defTabSz="903288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57313" defTabSz="903288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814513" defTabSz="903288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271713" defTabSz="903288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728913" defTabSz="903288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186113" defTabSz="903288"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03288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Random Sample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Top 100 Popular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Collect Personally Identifiable Information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90%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96%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5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Places Third Party Cookies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28%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48%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5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Posts Privacy Statement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88%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98%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Displays Privacy Seal                    (ie. Truste, BBB)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12%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44%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796"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Source:http://www.pff.org/publications/privacyonlinefinalael.pdf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176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3822700"/>
            <a:ext cx="34766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77" name="Rectangle 39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privacy.html</a:t>
            </a:r>
          </a:p>
        </p:txBody>
      </p:sp>
      <p:sp>
        <p:nvSpPr>
          <p:cNvPr id="6178" name="Text Box 41"/>
          <p:cNvSpPr txBox="1">
            <a:spLocks noChangeArrowheads="1"/>
          </p:cNvSpPr>
          <p:nvPr/>
        </p:nvSpPr>
        <p:spPr bwMode="auto">
          <a:xfrm>
            <a:off x="396875" y="1309688"/>
            <a:ext cx="2139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/>
              <a:t>source: www.cert.org/stats</a:t>
            </a:r>
          </a:p>
        </p:txBody>
      </p:sp>
      <p:pic>
        <p:nvPicPr>
          <p:cNvPr id="6179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281613"/>
            <a:ext cx="4143375" cy="14382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0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333750"/>
            <a:ext cx="4181475" cy="1771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1" name="Text Box 46"/>
          <p:cNvSpPr txBox="1">
            <a:spLocks noChangeArrowheads="1"/>
          </p:cNvSpPr>
          <p:nvPr/>
        </p:nvSpPr>
        <p:spPr bwMode="auto">
          <a:xfrm>
            <a:off x="2768600" y="5678488"/>
            <a:ext cx="1465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source: webroot.com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38" y="290513"/>
            <a:ext cx="6675437" cy="5143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latin typeface="+mn-lt"/>
                <a:cs typeface="Arial"/>
              </a:rPr>
              <a:t>Exercise: Count your digital connections…</a:t>
            </a:r>
          </a:p>
        </p:txBody>
      </p:sp>
      <p:pic>
        <p:nvPicPr>
          <p:cNvPr id="5222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912813"/>
            <a:ext cx="91440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7150" y="122238"/>
            <a:ext cx="6900863" cy="642937"/>
          </a:xfrm>
        </p:spPr>
        <p:txBody>
          <a:bodyPr/>
          <a:lstStyle/>
          <a:p>
            <a:pPr eaLnBrk="1" hangingPunct="1">
              <a:spcBef>
                <a:spcPts val="750"/>
              </a:spcBef>
            </a:pPr>
            <a:r>
              <a:rPr lang="en-US" altLang="en-US">
                <a:solidFill>
                  <a:srgbClr val="000000"/>
                </a:solidFill>
              </a:rPr>
              <a:t>The Matrix has you!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98425" y="949325"/>
            <a:ext cx="8897938" cy="23161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/>
              <a:t>Advertisers are some of the best technical targeters out there because they can see:</a:t>
            </a:r>
            <a:br>
              <a:rPr lang="en-US" altLang="en-US" sz="2800"/>
            </a:br>
            <a:r>
              <a:rPr lang="en-US" altLang="en-US" sz="2800"/>
              <a:t> - what a person is doing, </a:t>
            </a:r>
            <a:br>
              <a:rPr lang="en-US" altLang="en-US" sz="2800"/>
            </a:br>
            <a:r>
              <a:rPr lang="en-US" altLang="en-US" sz="2800"/>
              <a:t> - where they are doing it, </a:t>
            </a:r>
            <a:br>
              <a:rPr lang="en-US" altLang="en-US" sz="2800"/>
            </a:br>
            <a:r>
              <a:rPr lang="en-US" altLang="en-US" sz="2800"/>
              <a:t> - how effective their work has been to date! </a:t>
            </a:r>
          </a:p>
        </p:txBody>
      </p:sp>
      <p:pic>
        <p:nvPicPr>
          <p:cNvPr id="5325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4168775"/>
            <a:ext cx="32131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Content Placeholder 2"/>
          <p:cNvSpPr txBox="1">
            <a:spLocks/>
          </p:cNvSpPr>
          <p:nvPr/>
        </p:nvSpPr>
        <p:spPr bwMode="auto">
          <a:xfrm>
            <a:off x="57150" y="3305175"/>
            <a:ext cx="29464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514350" indent="-171450" defTabSz="6858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857250" indent="-171450" defTabSz="6858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200150" indent="-171450" defTabSz="6858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543050" indent="-171450" defTabSz="6858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750"/>
              </a:spcBef>
              <a:buSzTx/>
              <a:buFontTx/>
              <a:buNone/>
            </a:pPr>
            <a:endParaRPr lang="en-US" altLang="en-US" sz="2200">
              <a:solidFill>
                <a:srgbClr val="000000"/>
              </a:solidFill>
            </a:endParaRPr>
          </a:p>
        </p:txBody>
      </p:sp>
      <p:pic>
        <p:nvPicPr>
          <p:cNvPr id="5325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638550"/>
            <a:ext cx="402431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Content Placeholder 2"/>
          <p:cNvSpPr txBox="1">
            <a:spLocks/>
          </p:cNvSpPr>
          <p:nvPr/>
        </p:nvSpPr>
        <p:spPr bwMode="auto">
          <a:xfrm>
            <a:off x="668338" y="3100388"/>
            <a:ext cx="75342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en-US" altLang="en-US" sz="3200">
                <a:ea typeface="MS PGothic" pitchFamily="34" charset="-128"/>
              </a:rPr>
              <a:t>See how deep the rabbit-hole goes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03700" y="4835525"/>
            <a:ext cx="1446213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36550" y="-7938"/>
            <a:ext cx="5464175" cy="962026"/>
          </a:xfrm>
        </p:spPr>
        <p:txBody>
          <a:bodyPr/>
          <a:lstStyle/>
          <a:p>
            <a:r>
              <a:rPr lang="en-US" altLang="en-US" u="sng"/>
              <a:t>You</a:t>
            </a:r>
            <a:r>
              <a:rPr lang="en-US" altLang="en-US"/>
              <a:t> as a targeter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8" y="1022064"/>
            <a:ext cx="6163852" cy="4630738"/>
          </a:xfrm>
        </p:spPr>
        <p:txBody>
          <a:bodyPr lIns="91440" tIns="45720" rIns="91440" bIns="45720" rtlCol="0">
            <a:norm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Advertisers </a:t>
            </a:r>
            <a:r>
              <a:rPr lang="en-US" sz="2400" u="sng" dirty="0">
                <a:solidFill>
                  <a:srgbClr val="000000"/>
                </a:solidFill>
                <a:cs typeface="Arial"/>
              </a:rPr>
              <a:t>are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 focused on YOU!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Adversary Targeter focused on YOU?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Many targeting concepts can be illustrated by understanding the personal digital environment </a:t>
            </a:r>
            <a:br>
              <a:rPr lang="en-US" sz="2400" dirty="0">
                <a:solidFill>
                  <a:srgbClr val="000000"/>
                </a:solidFill>
                <a:cs typeface="Arial"/>
              </a:rPr>
            </a:br>
            <a:r>
              <a:rPr lang="en-US" sz="2400" dirty="0">
                <a:solidFill>
                  <a:srgbClr val="000000"/>
                </a:solidFill>
                <a:cs typeface="Arial"/>
              </a:rPr>
              <a:t>( selectors, devices, network )</a:t>
            </a:r>
            <a:endParaRPr lang="en-US" dirty="0"/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Learn how much user data is collected,</a:t>
            </a:r>
            <a:br>
              <a:rPr lang="en-US" sz="2400" dirty="0">
                <a:solidFill>
                  <a:srgbClr val="000000"/>
                </a:solidFill>
                <a:cs typeface="Arial"/>
              </a:rPr>
            </a:br>
            <a:r>
              <a:rPr lang="en-US" sz="2400" dirty="0">
                <a:solidFill>
                  <a:srgbClr val="000000"/>
                </a:solidFill>
                <a:cs typeface="Arial"/>
              </a:rPr>
              <a:t>leaked / shared / sold by default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If someone has implemented </a:t>
            </a:r>
            <a:r>
              <a:rPr lang="en-US" sz="2400" u="sng" dirty="0">
                <a:solidFill>
                  <a:srgbClr val="000000"/>
                </a:solidFill>
                <a:cs typeface="Arial"/>
              </a:rPr>
              <a:t>many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 of these tips, does that indicate they have security/OPSEC training?</a:t>
            </a:r>
          </a:p>
        </p:txBody>
      </p:sp>
      <p:pic>
        <p:nvPicPr>
          <p:cNvPr id="54276" name="Picture 3" descr="A blue circle with icons and a padlock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05" y="1060164"/>
            <a:ext cx="2718057" cy="356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4462463" y="185738"/>
            <a:ext cx="542925" cy="52546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4421188" y="155575"/>
            <a:ext cx="542925" cy="5238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privacy.html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5310" y="5148280"/>
            <a:ext cx="8934552" cy="14370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2575" indent="-28257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3838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960438" indent="-22542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243013" indent="-16827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</a:defRPr>
            </a:lvl4pPr>
            <a:lvl5pPr marL="15271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5pPr>
            <a:lvl6pPr marL="19843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6pPr>
            <a:lvl7pPr marL="24415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7pPr>
            <a:lvl8pPr marL="28987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8pPr>
            <a:lvl9pPr marL="33559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r>
              <a:rPr lang="en-US" altLang="en-US" sz="1600" kern="0" dirty="0"/>
              <a:t>- https://www.socom.mil/Documents/SOCOMSmartcards.pdf</a:t>
            </a:r>
            <a:br>
              <a:rPr lang="en-US" altLang="en-US" sz="1600" kern="0" dirty="0"/>
            </a:br>
            <a:r>
              <a:rPr lang="en-US" altLang="en-US" sz="1600" kern="0" dirty="0"/>
              <a:t>- odni.gov/files/NCSC/documents/campaign/DoD_IAPM_Guide_March_2021.pdf </a:t>
            </a:r>
            <a:br>
              <a:rPr lang="en-US" altLang="en-US" sz="1600" kern="0" dirty="0"/>
            </a:br>
            <a:r>
              <a:rPr lang="en-US" altLang="en-US" sz="1600" kern="0" dirty="0"/>
              <a:t>- </a:t>
            </a:r>
            <a:r>
              <a:rPr lang="en-US" altLang="en-US" sz="1600" dirty="0"/>
              <a:t>www.pa.gov/content/dam/copapwp-pagov/en/pccd/documents/victim-services/</a:t>
            </a:r>
            <a:br>
              <a:rPr lang="en-US" altLang="en-US" sz="1600" dirty="0"/>
            </a:br>
            <a:r>
              <a:rPr lang="en-US" altLang="en-US" sz="1600" dirty="0"/>
              <a:t>documents/2023-stop-conference/digital_exhaust_guide-law_enforcement_partners_version_2.0_final.pdf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altLang="en-US" sz="1600" kern="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61938" y="61913"/>
            <a:ext cx="6384925" cy="7159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400"/>
              <a:t>Location details (EXIF)  in your photos</a:t>
            </a:r>
          </a:p>
        </p:txBody>
      </p:sp>
      <p:pic>
        <p:nvPicPr>
          <p:cNvPr id="55299" name="Picture 5" descr="A screenshot of a compute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839913"/>
            <a:ext cx="86296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Box 7"/>
          <p:cNvSpPr txBox="1">
            <a:spLocks noChangeArrowheads="1"/>
          </p:cNvSpPr>
          <p:nvPr/>
        </p:nvSpPr>
        <p:spPr bwMode="auto">
          <a:xfrm>
            <a:off x="184150" y="1104900"/>
            <a:ext cx="8386763" cy="4619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---&gt; Additional Details in IAPM Guide: Pages 25-28</a:t>
            </a:r>
          </a:p>
        </p:txBody>
      </p:sp>
      <p:sp>
        <p:nvSpPr>
          <p:cNvPr id="55301" name="Rectangle 9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privacy.html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Final Advice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128713"/>
            <a:ext cx="8661400" cy="5559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Always be self-aware of your persona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Know what policies apply to you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Go HOME – make backups (just in case)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Update all software from </a:t>
            </a:r>
            <a:br>
              <a:rPr lang="en-US" altLang="en-US" sz="2800" dirty="0"/>
            </a:br>
            <a:r>
              <a:rPr lang="en-US" altLang="en-US" sz="2800" dirty="0"/>
              <a:t>      modem  </a:t>
            </a:r>
            <a:r>
              <a:rPr lang="en-US" altLang="en-US" sz="2800" dirty="0">
                <a:sym typeface="Wingdings" pitchFamily="2" charset="2"/>
              </a:rPr>
              <a:t> </a:t>
            </a:r>
            <a:r>
              <a:rPr lang="en-US" altLang="en-US" sz="2800" dirty="0"/>
              <a:t> smart watch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Download a copy of: “your Facebook data”,              “what Google knows about you”, </a:t>
            </a:r>
            <a:br>
              <a:rPr lang="en-US" altLang="en-US" sz="2800" dirty="0"/>
            </a:br>
            <a:r>
              <a:rPr lang="en-US" altLang="en-US" sz="2800" dirty="0"/>
              <a:t>“Linkedin profile”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Email &amp; social media = THE attack path to you!!</a:t>
            </a:r>
          </a:p>
          <a:p>
            <a:r>
              <a:rPr lang="en-US" altLang="en-US" sz="2800" dirty="0"/>
              <a:t>Confirm the sender before you click on anything</a:t>
            </a:r>
          </a:p>
        </p:txBody>
      </p:sp>
      <p:sp>
        <p:nvSpPr>
          <p:cNvPr id="56324" name="Rectangle 9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advice.html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6700"/>
            <a:ext cx="5730875" cy="381000"/>
          </a:xfrm>
        </p:spPr>
        <p:txBody>
          <a:bodyPr/>
          <a:lstStyle/>
          <a:p>
            <a:r>
              <a:rPr lang="en-US" altLang="en-US" sz="3400"/>
              <a:t>Summary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" y="908050"/>
            <a:ext cx="8991600" cy="3336925"/>
          </a:xfrm>
        </p:spPr>
        <p:txBody>
          <a:bodyPr/>
          <a:lstStyle/>
          <a:p>
            <a:r>
              <a:rPr lang="en-US" altLang="en-US" sz="2400"/>
              <a:t>ALL Internet accounts make footprints</a:t>
            </a:r>
          </a:p>
          <a:p>
            <a:r>
              <a:rPr lang="en-US" altLang="en-US" sz="2400"/>
              <a:t>Online companies are finding new ways to monetize YOU</a:t>
            </a:r>
          </a:p>
          <a:p>
            <a:r>
              <a:rPr lang="en-US" altLang="en-US" sz="2400"/>
              <a:t>A determined attacker can take the time to research YOU, </a:t>
            </a:r>
            <a:br>
              <a:rPr lang="en-US" altLang="en-US" sz="2400"/>
            </a:br>
            <a:r>
              <a:rPr lang="en-US" altLang="en-US" sz="2400"/>
              <a:t>and create the “perfect” PHISH bait</a:t>
            </a:r>
          </a:p>
          <a:p>
            <a:r>
              <a:rPr lang="en-US" altLang="en-US" sz="2400"/>
              <a:t>Ensure ALL Internet users know the best                                           tradecraft techniques to minimize                                   devastating  leaks to targets / public</a:t>
            </a:r>
          </a:p>
          <a:p>
            <a:endParaRPr lang="en-US" altLang="en-US" sz="2400"/>
          </a:p>
        </p:txBody>
      </p:sp>
      <p:pic>
        <p:nvPicPr>
          <p:cNvPr id="57348" name="Picture 4" descr="dill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3206750"/>
            <a:ext cx="2460625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33338" y="3859213"/>
            <a:ext cx="6626225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12" tIns="42862" rIns="87312" bIns="42862">
            <a:spAutoFit/>
          </a:bodyPr>
          <a:lstStyle>
            <a:lvl1pPr defTabSz="85883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5883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5883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5883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58838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5883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5883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5883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5883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800"/>
              <a:t>Master the Information Superhighway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800"/>
              <a:t>or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800"/>
              <a:t>Become Roadkill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>
            <a:off x="57150" y="3725863"/>
            <a:ext cx="6519863" cy="1649412"/>
          </a:xfrm>
          <a:prstGeom prst="rect">
            <a:avLst/>
          </a:prstGeom>
          <a:noFill/>
          <a:ln w="47625" cmpd="thickThin">
            <a:solidFill>
              <a:srgbClr val="063DE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8" name="Teardrop 7"/>
          <p:cNvSpPr/>
          <p:nvPr/>
        </p:nvSpPr>
        <p:spPr bwMode="auto">
          <a:xfrm>
            <a:off x="1733550" y="5521325"/>
            <a:ext cx="5554663" cy="1220788"/>
          </a:xfrm>
          <a:prstGeom prst="teardrop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Ouch, I should have used OPSEC &amp; Tradecraft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3263" y="95250"/>
            <a:ext cx="4984750" cy="669925"/>
          </a:xfrm>
        </p:spPr>
        <p:txBody>
          <a:bodyPr/>
          <a:lstStyle/>
          <a:p>
            <a:r>
              <a:rPr lang="en-US" altLang="en-US" sz="2800"/>
              <a:t>Identity Theft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" y="1801813"/>
            <a:ext cx="8772525" cy="4824412"/>
          </a:xfrm>
        </p:spPr>
        <p:txBody>
          <a:bodyPr/>
          <a:lstStyle/>
          <a:p>
            <a:r>
              <a:rPr lang="en-US" altLang="en-US"/>
              <a:t>Identity theft occurs when someone has collected enough personal information about you, that they can “impersonate” you</a:t>
            </a:r>
          </a:p>
          <a:p>
            <a:r>
              <a:rPr lang="en-US" altLang="en-US"/>
              <a:t>They access your existing financial accounts, investment accounts</a:t>
            </a:r>
          </a:p>
          <a:p>
            <a:r>
              <a:rPr lang="en-US" altLang="en-US"/>
              <a:t>They establish </a:t>
            </a:r>
            <a:r>
              <a:rPr lang="en-US" altLang="en-US" u="sng"/>
              <a:t>new</a:t>
            </a:r>
            <a:r>
              <a:rPr lang="en-US" altLang="en-US"/>
              <a:t> accounts (checking, credit card, loans)  </a:t>
            </a:r>
          </a:p>
          <a:p>
            <a:r>
              <a:rPr lang="en-US" altLang="en-US"/>
              <a:t>They collect your personal Information through traditional means – dumpster diving, scam solicitations, corrupt employee.</a:t>
            </a:r>
          </a:p>
          <a:p>
            <a:r>
              <a:rPr lang="en-US" altLang="en-US"/>
              <a:t>Hacker gains access to your PC:  account #’s, investment software, cookies, auto-complete password, and family genealogy </a:t>
            </a:r>
          </a:p>
          <a:p>
            <a:r>
              <a:rPr lang="en-US" altLang="en-US"/>
              <a:t>Researches Facebook and public databases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1030288"/>
            <a:ext cx="8966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12 million victims annually in the U.S.         Average loss = $5,130</a:t>
            </a:r>
            <a:br>
              <a:rPr lang="en-US" altLang="en-US" sz="2000"/>
            </a:br>
            <a:r>
              <a:rPr lang="en-US" altLang="en-US" sz="2000"/>
              <a:t>100+ million user records stolen (Target, Anthem, OPM, Equifax)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3500" y="971550"/>
            <a:ext cx="8966200" cy="790575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privacy.html</a:t>
            </a:r>
          </a:p>
        </p:txBody>
      </p:sp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68825"/>
            <a:ext cx="41719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37075" y="4557713"/>
            <a:ext cx="4543425" cy="1857375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2575" indent="-28257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3838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960438" indent="-22542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243013" indent="-168275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chemeClr val="tx1"/>
                </a:solidFill>
                <a:latin typeface="+mn-lt"/>
              </a:defRPr>
            </a:lvl4pPr>
            <a:lvl5pPr marL="15271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5pPr>
            <a:lvl6pPr marL="19843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6pPr>
            <a:lvl7pPr marL="24415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7pPr>
            <a:lvl8pPr marL="28987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8pPr>
            <a:lvl9pPr marL="3355975" indent="-169863" algn="l" defTabSz="903288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kern="0" dirty="0"/>
              <a:t>Free credit report every 12 months  from each of the 3 credit bureaus</a:t>
            </a:r>
          </a:p>
          <a:p>
            <a:pPr marL="0" indent="0">
              <a:buFontTx/>
              <a:buNone/>
              <a:defRPr/>
            </a:pPr>
            <a:r>
              <a:rPr lang="en-US" altLang="en-US" sz="2800" kern="0" dirty="0"/>
              <a:t>Annualcreditreport.com</a:t>
            </a:r>
            <a:br>
              <a:rPr lang="en-US" altLang="en-US" sz="2800" kern="0" dirty="0"/>
            </a:br>
            <a:r>
              <a:rPr lang="en-US" altLang="en-US" sz="2800" kern="0" dirty="0"/>
              <a:t>or call 1-877-322-8228</a:t>
            </a:r>
          </a:p>
        </p:txBody>
      </p:sp>
      <p:pic>
        <p:nvPicPr>
          <p:cNvPr id="7177" name="Picture 9" descr="C:\Download\presentation\clip_art\Icon Pack\JPG_Internet Icon Pack\Regular\72x72\Online Burg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127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C:\Download\presentation\clip_art\Icon Pack\JPG_Internet Icon Pack\Regular\72x72\Contact Card Gold M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952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374650"/>
            <a:ext cx="6243638" cy="390525"/>
          </a:xfrm>
        </p:spPr>
        <p:txBody>
          <a:bodyPr/>
          <a:lstStyle/>
          <a:p>
            <a:r>
              <a:rPr lang="en-US" altLang="en-US" sz="2800"/>
              <a:t>Internet Connection Definitions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" y="957263"/>
            <a:ext cx="9023350" cy="52530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000"/>
              <a:t>IP address  - Internet Protocol address allocated to you from your ISP</a:t>
            </a:r>
          </a:p>
          <a:p>
            <a:pPr>
              <a:lnSpc>
                <a:spcPct val="100000"/>
              </a:lnSpc>
            </a:pPr>
            <a:r>
              <a:rPr lang="en-US" altLang="en-US" sz="2000"/>
              <a:t>Fixed IP address - the same IP address remains permanently assigned</a:t>
            </a:r>
          </a:p>
          <a:p>
            <a:pPr>
              <a:lnSpc>
                <a:spcPct val="100000"/>
              </a:lnSpc>
            </a:pPr>
            <a:r>
              <a:rPr lang="en-US" altLang="en-US" sz="2000"/>
              <a:t>Dynamically assigned IP address – During a log-in/connect sequence, an IP address is assigned for the duration of that session.  </a:t>
            </a:r>
            <a:br>
              <a:rPr lang="en-US" altLang="en-US" sz="2000"/>
            </a:br>
            <a:r>
              <a:rPr lang="en-US" altLang="en-US" sz="2000"/>
              <a:t>Such IP addresses may be assigned from a “DHCP” Host </a:t>
            </a:r>
            <a:br>
              <a:rPr lang="en-US" altLang="en-US" sz="2000"/>
            </a:br>
            <a:r>
              <a:rPr lang="en-US" altLang="en-US" sz="2000"/>
              <a:t>(Dynamic Host Configuration Protocol)  </a:t>
            </a:r>
          </a:p>
          <a:p>
            <a:pPr>
              <a:lnSpc>
                <a:spcPct val="100000"/>
              </a:lnSpc>
            </a:pPr>
            <a:r>
              <a:rPr lang="en-US" altLang="en-US" sz="2000"/>
              <a:t>Dial-up – only connected part-time.  </a:t>
            </a:r>
            <a:br>
              <a:rPr lang="en-US" altLang="en-US" sz="2000"/>
            </a:br>
            <a:r>
              <a:rPr lang="en-US" altLang="en-US" sz="2000"/>
              <a:t>Dial-up accounts received dynamically assigned IP address</a:t>
            </a:r>
          </a:p>
          <a:p>
            <a:pPr>
              <a:lnSpc>
                <a:spcPct val="100000"/>
              </a:lnSpc>
            </a:pPr>
            <a:r>
              <a:rPr lang="en-US" altLang="en-US" sz="2000"/>
              <a:t>Broadband – FIOS /Cable/DSL  Connected 24 X 7  </a:t>
            </a:r>
            <a:br>
              <a:rPr lang="en-US" altLang="en-US" sz="2000"/>
            </a:br>
            <a:r>
              <a:rPr lang="en-US" altLang="en-US" sz="2000"/>
              <a:t>A broadband account may receive a fixed or dynamic IP address</a:t>
            </a:r>
            <a:br>
              <a:rPr lang="en-US" altLang="en-US" sz="2000"/>
            </a:br>
            <a:r>
              <a:rPr lang="en-US" altLang="en-US" sz="2000"/>
              <a:t>A dynamic IP address  may persist for a very long time</a:t>
            </a:r>
          </a:p>
        </p:txBody>
      </p:sp>
      <p:sp>
        <p:nvSpPr>
          <p:cNvPr id="8196" name="Rectangle 21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getting_connected.html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Address Translation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5656263" y="2513013"/>
            <a:ext cx="3371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10.0.0.0 - 10.255.255.255 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172.16.0.0 - 172.31.255.255 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192.168.0.0 - 192.168.255.255 </a:t>
            </a:r>
          </a:p>
        </p:txBody>
      </p:sp>
      <p:sp>
        <p:nvSpPr>
          <p:cNvPr id="9220" name="Rectangle 16"/>
          <p:cNvSpPr>
            <a:spLocks noChangeArrowheads="1"/>
          </p:cNvSpPr>
          <p:nvPr/>
        </p:nvSpPr>
        <p:spPr bwMode="auto">
          <a:xfrm>
            <a:off x="177800" y="935038"/>
            <a:ext cx="8782050" cy="2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/>
              <a:t>NAT is the translation of an IP address from one network segment into an IP address that is used on another network segment</a:t>
            </a:r>
          </a:p>
          <a:p>
            <a:r>
              <a:rPr lang="en-US" altLang="en-US" sz="2000"/>
              <a:t>NAT is often used where a private network touches a public network  e.g.  Internet </a:t>
            </a:r>
            <a:r>
              <a:rPr lang="en-US" altLang="en-US" sz="2000">
                <a:sym typeface="Wingdings" pitchFamily="2" charset="2"/>
              </a:rPr>
              <a:t> broadband modem  </a:t>
            </a:r>
            <a:r>
              <a:rPr lang="en-US" altLang="en-US" sz="2000"/>
              <a:t>local network </a:t>
            </a:r>
          </a:p>
          <a:p>
            <a:r>
              <a:rPr lang="en-US" altLang="en-US" sz="2000"/>
              <a:t>Certain IP addresses are reserved for use on private networks </a:t>
            </a:r>
            <a:br>
              <a:rPr lang="en-US" altLang="en-US" sz="2000"/>
            </a:br>
            <a:r>
              <a:rPr lang="en-US" altLang="en-US" sz="2000"/>
              <a:t>(reference: RFC’s 1918, 1631)</a:t>
            </a:r>
          </a:p>
        </p:txBody>
      </p:sp>
      <p:sp>
        <p:nvSpPr>
          <p:cNvPr id="9221" name="Rectangle 28"/>
          <p:cNvSpPr>
            <a:spLocks noChangeArrowheads="1"/>
          </p:cNvSpPr>
          <p:nvPr/>
        </p:nvSpPr>
        <p:spPr bwMode="auto">
          <a:xfrm>
            <a:off x="3051175" y="4244975"/>
            <a:ext cx="140335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NAT Device</a:t>
            </a:r>
          </a:p>
        </p:txBody>
      </p:sp>
      <p:cxnSp>
        <p:nvCxnSpPr>
          <p:cNvPr id="9222" name="AutoShape 29"/>
          <p:cNvCxnSpPr>
            <a:cxnSpLocks noChangeShapeType="1"/>
          </p:cNvCxnSpPr>
          <p:nvPr/>
        </p:nvCxnSpPr>
        <p:spPr bwMode="auto">
          <a:xfrm>
            <a:off x="7254875" y="3676650"/>
            <a:ext cx="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3" name="Text Box 30"/>
          <p:cNvSpPr txBox="1">
            <a:spLocks noChangeArrowheads="1"/>
          </p:cNvSpPr>
          <p:nvPr/>
        </p:nvSpPr>
        <p:spPr bwMode="auto">
          <a:xfrm>
            <a:off x="2339975" y="4556125"/>
            <a:ext cx="2954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>
                <a:sym typeface="Wingdings" pitchFamily="2" charset="2"/>
              </a:rPr>
              <a:t>68.70.164.89  </a:t>
            </a:r>
            <a:r>
              <a:rPr lang="en-US" altLang="en-US" sz="1600"/>
              <a:t>192.168.0.1</a:t>
            </a:r>
          </a:p>
        </p:txBody>
      </p:sp>
      <p:sp>
        <p:nvSpPr>
          <p:cNvPr id="9224" name="Text Box 31"/>
          <p:cNvSpPr txBox="1">
            <a:spLocks noChangeArrowheads="1"/>
          </p:cNvSpPr>
          <p:nvPr/>
        </p:nvSpPr>
        <p:spPr bwMode="auto">
          <a:xfrm>
            <a:off x="5494338" y="353060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192.168.0.5</a:t>
            </a:r>
          </a:p>
        </p:txBody>
      </p:sp>
      <p:sp>
        <p:nvSpPr>
          <p:cNvPr id="9225" name="Text Box 32"/>
          <p:cNvSpPr txBox="1">
            <a:spLocks noChangeArrowheads="1"/>
          </p:cNvSpPr>
          <p:nvPr/>
        </p:nvSpPr>
        <p:spPr bwMode="auto">
          <a:xfrm>
            <a:off x="6589713" y="4165600"/>
            <a:ext cx="1370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192.168.0.83</a:t>
            </a:r>
          </a:p>
        </p:txBody>
      </p:sp>
      <p:pic>
        <p:nvPicPr>
          <p:cNvPr id="9226" name="Picture 33" descr="j02978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05325"/>
            <a:ext cx="9159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34" descr="j02978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829050"/>
            <a:ext cx="9159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8" name="Object 35"/>
          <p:cNvGraphicFramePr>
            <a:graphicFrameLocks/>
          </p:cNvGraphicFramePr>
          <p:nvPr/>
        </p:nvGraphicFramePr>
        <p:xfrm>
          <a:off x="374650" y="3800475"/>
          <a:ext cx="110331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408176" imgH="1387145" progId="MS_ClipArt_Gallery.2">
                  <p:embed/>
                </p:oleObj>
              </mc:Choice>
              <mc:Fallback>
                <p:oleObj name="Clip" r:id="rId3" imgW="1408176" imgH="1387145" progId="MS_ClipArt_Gallery.2">
                  <p:embed/>
                  <p:pic>
                    <p:nvPicPr>
                      <p:cNvPr id="0" name="Object 3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3800475"/>
                        <a:ext cx="1103313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29" name="AutoShape 36"/>
          <p:cNvCxnSpPr>
            <a:cxnSpLocks noChangeShapeType="1"/>
            <a:stCxn id="9221" idx="1"/>
          </p:cNvCxnSpPr>
          <p:nvPr/>
        </p:nvCxnSpPr>
        <p:spPr bwMode="auto">
          <a:xfrm flipH="1" flipV="1">
            <a:off x="1477963" y="4394200"/>
            <a:ext cx="15589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AutoShape 37"/>
          <p:cNvCxnSpPr>
            <a:cxnSpLocks noChangeShapeType="1"/>
            <a:stCxn id="9221" idx="3"/>
            <a:endCxn id="9227" idx="1"/>
          </p:cNvCxnSpPr>
          <p:nvPr/>
        </p:nvCxnSpPr>
        <p:spPr bwMode="auto">
          <a:xfrm flipV="1">
            <a:off x="4468813" y="4187825"/>
            <a:ext cx="996950" cy="2095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AutoShape 38"/>
          <p:cNvCxnSpPr>
            <a:cxnSpLocks noChangeShapeType="1"/>
            <a:stCxn id="9221" idx="3"/>
            <a:endCxn id="9226" idx="1"/>
          </p:cNvCxnSpPr>
          <p:nvPr/>
        </p:nvCxnSpPr>
        <p:spPr bwMode="auto">
          <a:xfrm>
            <a:off x="4468813" y="4397375"/>
            <a:ext cx="2003425" cy="466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2" name="Text Box 39"/>
          <p:cNvSpPr txBox="1">
            <a:spLocks noChangeArrowheads="1"/>
          </p:cNvSpPr>
          <p:nvPr/>
        </p:nvSpPr>
        <p:spPr bwMode="auto">
          <a:xfrm>
            <a:off x="200025" y="5246688"/>
            <a:ext cx="86645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1800"/>
              <a:t> To see your “external” IP address: “check your persona” on my web site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en-US" sz="1800"/>
              <a:t> To see your computer’s “local”  IP address:  DOS prompt </a:t>
            </a:r>
            <a:r>
              <a:rPr lang="en-US" altLang="en-US" sz="1800">
                <a:sym typeface="Wingdings" pitchFamily="2" charset="2"/>
              </a:rPr>
              <a:t></a:t>
            </a:r>
            <a:r>
              <a:rPr lang="en-US" altLang="en-US" sz="1800"/>
              <a:t> ipconfig /all</a:t>
            </a:r>
          </a:p>
        </p:txBody>
      </p:sp>
      <p:sp>
        <p:nvSpPr>
          <p:cNvPr id="9233" name="Rectangle 40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getting_connected.html</a:t>
            </a:r>
          </a:p>
        </p:txBody>
      </p:sp>
      <p:sp>
        <p:nvSpPr>
          <p:cNvPr id="9234" name="Text Box 41"/>
          <p:cNvSpPr txBox="1">
            <a:spLocks noChangeArrowheads="1"/>
          </p:cNvSpPr>
          <p:nvPr/>
        </p:nvSpPr>
        <p:spPr bwMode="auto">
          <a:xfrm>
            <a:off x="1631950" y="4043363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“external”</a:t>
            </a:r>
          </a:p>
        </p:txBody>
      </p:sp>
      <p:sp>
        <p:nvSpPr>
          <p:cNvPr id="9235" name="Text Box 42"/>
          <p:cNvSpPr txBox="1">
            <a:spLocks noChangeArrowheads="1"/>
          </p:cNvSpPr>
          <p:nvPr/>
        </p:nvSpPr>
        <p:spPr bwMode="auto">
          <a:xfrm rot="-779677">
            <a:off x="4475163" y="3897313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“local”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75" y="280988"/>
            <a:ext cx="5329238" cy="600075"/>
          </a:xfrm>
        </p:spPr>
        <p:txBody>
          <a:bodyPr/>
          <a:lstStyle/>
          <a:p>
            <a:r>
              <a:rPr lang="en-US" altLang="en-US"/>
              <a:t>Getting Online…</a:t>
            </a:r>
          </a:p>
        </p:txBody>
      </p:sp>
      <p:pic>
        <p:nvPicPr>
          <p:cNvPr id="10243" name="Picture 3" descr="j01974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2619375"/>
            <a:ext cx="4460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surfbo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51250"/>
            <a:ext cx="4349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j02978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476500"/>
            <a:ext cx="9159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6" name="Object 6"/>
          <p:cNvGraphicFramePr>
            <a:graphicFrameLocks/>
          </p:cNvGraphicFramePr>
          <p:nvPr/>
        </p:nvGraphicFramePr>
        <p:xfrm>
          <a:off x="28575" y="2368550"/>
          <a:ext cx="8747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408176" imgH="1387145" progId="MS_ClipArt_Gallery.2">
                  <p:embed/>
                </p:oleObj>
              </mc:Choice>
              <mc:Fallback>
                <p:oleObj name="Clip" r:id="rId5" imgW="1408176" imgH="1387145" progId="MS_ClipArt_Gallery.2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" y="2368550"/>
                        <a:ext cx="874713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7" name="Picture 7" descr="j02978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3727450"/>
            <a:ext cx="91598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surfbo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5226050"/>
            <a:ext cx="4349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9" name="AutoShape 9"/>
          <p:cNvCxnSpPr>
            <a:cxnSpLocks noChangeShapeType="1"/>
            <a:endCxn id="10244" idx="1"/>
          </p:cNvCxnSpPr>
          <p:nvPr/>
        </p:nvCxnSpPr>
        <p:spPr bwMode="auto">
          <a:xfrm>
            <a:off x="903288" y="2886075"/>
            <a:ext cx="684212" cy="11604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0" name="AutoShape 10"/>
          <p:cNvCxnSpPr>
            <a:cxnSpLocks noChangeShapeType="1"/>
            <a:endCxn id="10243" idx="1"/>
          </p:cNvCxnSpPr>
          <p:nvPr/>
        </p:nvCxnSpPr>
        <p:spPr bwMode="auto">
          <a:xfrm flipV="1">
            <a:off x="903288" y="2798763"/>
            <a:ext cx="1241425" cy="873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1" name="AutoShape 11"/>
          <p:cNvCxnSpPr>
            <a:cxnSpLocks noChangeShapeType="1"/>
            <a:endCxn id="10248" idx="0"/>
          </p:cNvCxnSpPr>
          <p:nvPr/>
        </p:nvCxnSpPr>
        <p:spPr bwMode="auto">
          <a:xfrm>
            <a:off x="903288" y="2886075"/>
            <a:ext cx="107950" cy="23399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2" name="AutoShape 12"/>
          <p:cNvCxnSpPr>
            <a:cxnSpLocks noChangeShapeType="1"/>
            <a:stCxn id="10243" idx="3"/>
            <a:endCxn id="10245" idx="1"/>
          </p:cNvCxnSpPr>
          <p:nvPr/>
        </p:nvCxnSpPr>
        <p:spPr bwMode="auto">
          <a:xfrm>
            <a:off x="2590800" y="2798763"/>
            <a:ext cx="768350" cy="365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3" name="AutoShape 13"/>
          <p:cNvCxnSpPr>
            <a:cxnSpLocks noChangeShapeType="1"/>
            <a:stCxn id="10244" idx="3"/>
            <a:endCxn id="10247" idx="1"/>
          </p:cNvCxnSpPr>
          <p:nvPr/>
        </p:nvCxnSpPr>
        <p:spPr bwMode="auto">
          <a:xfrm>
            <a:off x="2022475" y="4046538"/>
            <a:ext cx="723900" cy="396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4" name="AutoShape 14"/>
          <p:cNvCxnSpPr>
            <a:cxnSpLocks noChangeShapeType="1"/>
            <a:stCxn id="10248" idx="3"/>
            <a:endCxn id="10258" idx="1"/>
          </p:cNvCxnSpPr>
          <p:nvPr/>
        </p:nvCxnSpPr>
        <p:spPr bwMode="auto">
          <a:xfrm>
            <a:off x="1228725" y="5621338"/>
            <a:ext cx="427038" cy="269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984375" y="2932113"/>
            <a:ext cx="98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Phone 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Modem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143000" y="4354513"/>
            <a:ext cx="145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Broadband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Modem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574800" y="5722938"/>
            <a:ext cx="125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 Gateway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Router</a:t>
            </a:r>
          </a:p>
        </p:txBody>
      </p:sp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5508625"/>
            <a:ext cx="10414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1558925" y="3562350"/>
            <a:ext cx="7353300" cy="0"/>
          </a:xfrm>
          <a:prstGeom prst="line">
            <a:avLst/>
          </a:prstGeom>
          <a:noFill/>
          <a:ln w="57150" cmpd="thinThick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476750" y="2439988"/>
            <a:ext cx="41211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Dial-up modem with a single PC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- Temporary connection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- Dynamically assigned IP number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683000" y="3709988"/>
            <a:ext cx="5359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Broadband (Cable/DSL/fiber) with a single PC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- Persistent connection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- IP address remains constant throughout “session”</a:t>
            </a:r>
          </a:p>
        </p:txBody>
      </p:sp>
      <p:pic>
        <p:nvPicPr>
          <p:cNvPr id="10262" name="Picture 22" descr="j02978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5060950"/>
            <a:ext cx="9763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3" descr="j02978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5318125"/>
            <a:ext cx="9763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24" descr="j02978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5603875"/>
            <a:ext cx="9763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65" name="AutoShape 25"/>
          <p:cNvCxnSpPr>
            <a:cxnSpLocks noChangeShapeType="1"/>
            <a:endCxn id="10264" idx="1"/>
          </p:cNvCxnSpPr>
          <p:nvPr/>
        </p:nvCxnSpPr>
        <p:spPr bwMode="auto">
          <a:xfrm>
            <a:off x="2725738" y="5667375"/>
            <a:ext cx="500062" cy="2952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66" name="Line 26"/>
          <p:cNvSpPr>
            <a:spLocks noChangeShapeType="1"/>
          </p:cNvSpPr>
          <p:nvPr/>
        </p:nvSpPr>
        <p:spPr bwMode="auto">
          <a:xfrm flipV="1">
            <a:off x="2832100" y="5527675"/>
            <a:ext cx="681038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V="1">
            <a:off x="2784475" y="5146675"/>
            <a:ext cx="1087438" cy="390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4638675" y="4957763"/>
            <a:ext cx="426402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Broadband modem with multiple PCs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- “Internet gateway router” includes extra features:  DHCP and NAT to assign additional IP addresses  to all computers;  firewall, print server, wireless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- Modem’s IP address = Internet persona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6867525" y="601663"/>
            <a:ext cx="2219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/>
              <a:t>getting_connected.html</a:t>
            </a:r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1406525" y="4959350"/>
            <a:ext cx="7353300" cy="0"/>
          </a:xfrm>
          <a:prstGeom prst="line">
            <a:avLst/>
          </a:prstGeom>
          <a:noFill/>
          <a:ln w="57150" cmpd="thinThick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139700" y="5980113"/>
            <a:ext cx="145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Broadband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Modem</a:t>
            </a: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1038225" y="2305050"/>
            <a:ext cx="7889875" cy="0"/>
          </a:xfrm>
          <a:prstGeom prst="line">
            <a:avLst/>
          </a:prstGeom>
          <a:noFill/>
          <a:ln w="57150" cmpd="thinThick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73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228725"/>
            <a:ext cx="1565275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1206500" y="1595438"/>
            <a:ext cx="147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High speed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Router</a:t>
            </a:r>
          </a:p>
        </p:txBody>
      </p:sp>
      <p:cxnSp>
        <p:nvCxnSpPr>
          <p:cNvPr id="10275" name="AutoShape 35"/>
          <p:cNvCxnSpPr>
            <a:cxnSpLocks noChangeShapeType="1"/>
            <a:endCxn id="10273" idx="1"/>
          </p:cNvCxnSpPr>
          <p:nvPr/>
        </p:nvCxnSpPr>
        <p:spPr bwMode="auto">
          <a:xfrm flipV="1">
            <a:off x="466725" y="1438275"/>
            <a:ext cx="538163" cy="9302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6" name="Picture 3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000125"/>
            <a:ext cx="7620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277" name="AutoShape 37"/>
          <p:cNvCxnSpPr>
            <a:cxnSpLocks noChangeShapeType="1"/>
            <a:stCxn id="10273" idx="3"/>
            <a:endCxn id="10276" idx="1"/>
          </p:cNvCxnSpPr>
          <p:nvPr/>
        </p:nvCxnSpPr>
        <p:spPr bwMode="auto">
          <a:xfrm flipV="1">
            <a:off x="2570163" y="1101725"/>
            <a:ext cx="393700" cy="3365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8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152525"/>
            <a:ext cx="7620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9" name="Picture 3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1304925"/>
            <a:ext cx="7620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280" name="AutoShape 40"/>
          <p:cNvCxnSpPr>
            <a:cxnSpLocks noChangeShapeType="1"/>
            <a:stCxn id="10273" idx="3"/>
            <a:endCxn id="10278" idx="1"/>
          </p:cNvCxnSpPr>
          <p:nvPr/>
        </p:nvCxnSpPr>
        <p:spPr bwMode="auto">
          <a:xfrm flipV="1">
            <a:off x="2570163" y="1254125"/>
            <a:ext cx="546100" cy="1841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81" name="AutoShape 41"/>
          <p:cNvCxnSpPr>
            <a:cxnSpLocks noChangeShapeType="1"/>
            <a:stCxn id="10273" idx="3"/>
            <a:endCxn id="10279" idx="1"/>
          </p:cNvCxnSpPr>
          <p:nvPr/>
        </p:nvCxnSpPr>
        <p:spPr bwMode="auto">
          <a:xfrm flipV="1">
            <a:off x="2570163" y="1406525"/>
            <a:ext cx="698500" cy="317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2908300" y="1455738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Local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Routers</a:t>
            </a:r>
          </a:p>
        </p:txBody>
      </p:sp>
      <p:pic>
        <p:nvPicPr>
          <p:cNvPr id="10283" name="Picture 43" descr="j02978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942975"/>
            <a:ext cx="4968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4" name="Picture 44" descr="j02978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095375"/>
            <a:ext cx="4968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5" name="Picture 45" descr="j02978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247775"/>
            <a:ext cx="4968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6" name="Picture 46" descr="j02978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1450975"/>
            <a:ext cx="4968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7" name="Picture 47" descr="j02978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955675"/>
            <a:ext cx="4968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8" name="Picture 48" descr="j02978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120775"/>
            <a:ext cx="4968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9" name="Picture 49" descr="j02978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85875"/>
            <a:ext cx="4968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0" name="Picture 50" descr="j02978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489075"/>
            <a:ext cx="4968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91" name="AutoShape 51"/>
          <p:cNvCxnSpPr>
            <a:cxnSpLocks noChangeShapeType="1"/>
          </p:cNvCxnSpPr>
          <p:nvPr/>
        </p:nvCxnSpPr>
        <p:spPr bwMode="auto">
          <a:xfrm>
            <a:off x="3751263" y="1082675"/>
            <a:ext cx="673100" cy="19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92" name="AutoShape 52"/>
          <p:cNvCxnSpPr>
            <a:cxnSpLocks noChangeShapeType="1"/>
          </p:cNvCxnSpPr>
          <p:nvPr/>
        </p:nvCxnSpPr>
        <p:spPr bwMode="auto">
          <a:xfrm>
            <a:off x="3903663" y="1235075"/>
            <a:ext cx="673100" cy="19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93" name="AutoShape 53"/>
          <p:cNvCxnSpPr>
            <a:cxnSpLocks noChangeShapeType="1"/>
          </p:cNvCxnSpPr>
          <p:nvPr/>
        </p:nvCxnSpPr>
        <p:spPr bwMode="auto">
          <a:xfrm>
            <a:off x="4056063" y="1387475"/>
            <a:ext cx="673100" cy="19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4298950" y="178593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Employee PCs</a:t>
            </a:r>
          </a:p>
        </p:txBody>
      </p:sp>
      <p:sp>
        <p:nvSpPr>
          <p:cNvPr id="10295" name="Text Box 55"/>
          <p:cNvSpPr txBox="1">
            <a:spLocks noChangeArrowheads="1"/>
          </p:cNvSpPr>
          <p:nvPr/>
        </p:nvSpPr>
        <p:spPr bwMode="auto">
          <a:xfrm>
            <a:off x="-23813" y="3313113"/>
            <a:ext cx="102235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ISP /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Internet</a:t>
            </a:r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990600" y="2271713"/>
            <a:ext cx="170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Home options</a:t>
            </a:r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420688" y="900113"/>
            <a:ext cx="178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At Work….</a:t>
            </a:r>
          </a:p>
        </p:txBody>
      </p:sp>
      <p:sp>
        <p:nvSpPr>
          <p:cNvPr id="10298" name="Text Box 58"/>
          <p:cNvSpPr txBox="1">
            <a:spLocks noChangeArrowheads="1"/>
          </p:cNvSpPr>
          <p:nvPr/>
        </p:nvSpPr>
        <p:spPr bwMode="auto">
          <a:xfrm>
            <a:off x="6051550" y="979488"/>
            <a:ext cx="29146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/>
              <a:t>Wide variety of implementations including firewalls.</a:t>
            </a:r>
          </a:p>
        </p:txBody>
      </p:sp>
      <p:pic>
        <p:nvPicPr>
          <p:cNvPr id="10299" name="Picture 7" descr="C:\Download\presentation\clip_art\Icon Pack\JPG_Internet Icon Pack\Regular\72x72\Home Onlin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2225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22951</TotalTime>
  <Pages>40</Pages>
  <Words>4779</Words>
  <Application>Microsoft Office PowerPoint</Application>
  <PresentationFormat>Letter Paper (8.5x11 in)</PresentationFormat>
  <Paragraphs>546</Paragraphs>
  <Slides>55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MS PGothic</vt:lpstr>
      <vt:lpstr>Arial</vt:lpstr>
      <vt:lpstr>Calibri</vt:lpstr>
      <vt:lpstr>Open Sans</vt:lpstr>
      <vt:lpstr>Times New Roman</vt:lpstr>
      <vt:lpstr>Wingdings</vt:lpstr>
      <vt:lpstr>Presentations</vt:lpstr>
      <vt:lpstr>Clip</vt:lpstr>
      <vt:lpstr>PowerPoint Presentation</vt:lpstr>
      <vt:lpstr>Security and Privacy Issues</vt:lpstr>
      <vt:lpstr>An Opening Survey </vt:lpstr>
      <vt:lpstr>Why this Session…</vt:lpstr>
      <vt:lpstr>These historic stats are based on PC’s History is repeating with ‘Internet of things”</vt:lpstr>
      <vt:lpstr>Identity Theft</vt:lpstr>
      <vt:lpstr>Internet Connection Definitions</vt:lpstr>
      <vt:lpstr>Network Address Translation</vt:lpstr>
      <vt:lpstr>Getting Online…</vt:lpstr>
      <vt:lpstr>A special note about wireless networks (are you sure, you can’t install a wire?)</vt:lpstr>
      <vt:lpstr>Security and Privacy Issues</vt:lpstr>
      <vt:lpstr>Personal Firewalls</vt:lpstr>
      <vt:lpstr>Firewall Options</vt:lpstr>
      <vt:lpstr>Anti-Virus Software</vt:lpstr>
      <vt:lpstr>Security and Privacy Issues</vt:lpstr>
      <vt:lpstr>A Typical Scenario...</vt:lpstr>
      <vt:lpstr>Search Tools are Tracking You</vt:lpstr>
      <vt:lpstr>Web Site Log Analysis</vt:lpstr>
      <vt:lpstr>Anonymizers, VPN, Virtual platforms</vt:lpstr>
      <vt:lpstr>What Kind of Persona do you have?</vt:lpstr>
      <vt:lpstr>Internet Accounts, Policies, &amp; Procedures</vt:lpstr>
      <vt:lpstr>Security and Privacy Issues</vt:lpstr>
      <vt:lpstr>Cookies</vt:lpstr>
      <vt:lpstr>Are you visiting just one site?</vt:lpstr>
      <vt:lpstr>Third Party Cookies</vt:lpstr>
      <vt:lpstr>Trackers…      https://whotracks.me</vt:lpstr>
      <vt:lpstr>~850 Trackers listed at: whotracks.me</vt:lpstr>
      <vt:lpstr>Web Bugs and Beacons</vt:lpstr>
      <vt:lpstr>Managing Cookies</vt:lpstr>
      <vt:lpstr>Reading Email = Web Surfing!</vt:lpstr>
      <vt:lpstr>Email issues</vt:lpstr>
      <vt:lpstr>Spam and Phishing</vt:lpstr>
      <vt:lpstr>Ransomware</vt:lpstr>
      <vt:lpstr>Social media must be managed…</vt:lpstr>
      <vt:lpstr>A decade of YOU on Facebook</vt:lpstr>
      <vt:lpstr>Download archive of Linkedin connections</vt:lpstr>
      <vt:lpstr>Google, Gmail, YouTube, Android, etc</vt:lpstr>
      <vt:lpstr>Mobile Devices</vt:lpstr>
      <vt:lpstr>Security and Privacy Issues</vt:lpstr>
      <vt:lpstr>Consider Alternatives</vt:lpstr>
      <vt:lpstr>User Agreements... READ THEM!</vt:lpstr>
      <vt:lpstr>If it connects to the Internet,  it must be updated</vt:lpstr>
      <vt:lpstr>Password Chaos</vt:lpstr>
      <vt:lpstr>Resetting Your Password</vt:lpstr>
      <vt:lpstr>Beware of Infrastructure in Public Places</vt:lpstr>
      <vt:lpstr>Consider Offline Storage</vt:lpstr>
      <vt:lpstr>Local Set-up options</vt:lpstr>
      <vt:lpstr>Worst case considerations</vt:lpstr>
      <vt:lpstr>Future</vt:lpstr>
      <vt:lpstr>Exercise: Count your digital connections…</vt:lpstr>
      <vt:lpstr>The Matrix has you!</vt:lpstr>
      <vt:lpstr>You as a targeter !</vt:lpstr>
      <vt:lpstr>Location details (EXIF)  in your photos</vt:lpstr>
      <vt:lpstr>Final Advice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Russ Haynal</dc:creator>
  <dc:description>developed by Russ Haynal at navigators.com</dc:description>
  <cp:lastModifiedBy>Universes</cp:lastModifiedBy>
  <cp:revision>681</cp:revision>
  <cp:lastPrinted>1996-08-30T08:41:50Z</cp:lastPrinted>
  <dcterms:created xsi:type="dcterms:W3CDTF">1996-08-29T16:58:06Z</dcterms:created>
  <dcterms:modified xsi:type="dcterms:W3CDTF">2026-02-10T04:44:24Z</dcterms:modified>
</cp:coreProperties>
</file>